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Grafik 34"/>
          <p:cNvPicPr/>
          <p:nvPr/>
        </p:nvPicPr>
        <p:blipFill>
          <a:blip r:embed="rId2" cstate="print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6" name="Grafik 35"/>
          <p:cNvPicPr/>
          <p:nvPr/>
        </p:nvPicPr>
        <p:blipFill>
          <a:blip r:embed="rId2" cstate="print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Grafik 71"/>
          <p:cNvPicPr/>
          <p:nvPr/>
        </p:nvPicPr>
        <p:blipFill>
          <a:blip r:embed="rId2" cstate="print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3" name="Grafik 72"/>
          <p:cNvPicPr/>
          <p:nvPr/>
        </p:nvPicPr>
        <p:blipFill>
          <a:blip r:embed="rId2" cstate="print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5" cstate="print"/>
          <a:stretch/>
        </p:blipFill>
        <p:spPr>
          <a:xfrm>
            <a:off x="539640" y="260640"/>
            <a:ext cx="2856960" cy="76140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99200" y="533520"/>
            <a:ext cx="6516000" cy="1065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/>
          <p:cNvPicPr/>
          <p:nvPr/>
        </p:nvPicPr>
        <p:blipFill>
          <a:blip r:embed="rId15" cstate="print"/>
          <a:stretch/>
        </p:blipFill>
        <p:spPr>
          <a:xfrm>
            <a:off x="539640" y="260640"/>
            <a:ext cx="2856960" cy="76140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obility.net/" TargetMode="External"/><Relationship Id="rId2" Type="http://schemas.openxmlformats.org/officeDocument/2006/relationships/hyperlink" Target="https://www.advertising.de/oneproseo/seo-ranking-check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orit.de/wp-seo-test/" TargetMode="External"/><Relationship Id="rId3" Type="http://schemas.openxmlformats.org/officeDocument/2006/relationships/hyperlink" Target="https://yoast.com/tag/seo-basics/" TargetMode="External"/><Relationship Id="rId7" Type="http://schemas.openxmlformats.org/officeDocument/2006/relationships/hyperlink" Target="http://www.affima.de/wpseo/" TargetMode="External"/><Relationship Id="rId2" Type="http://schemas.openxmlformats.org/officeDocument/2006/relationships/hyperlink" Target="https://yoast.com/beginners-guide-yoast-seo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t3n.de/news/seo-plugins-wordpress-370413/" TargetMode="External"/><Relationship Id="rId5" Type="http://schemas.openxmlformats.org/officeDocument/2006/relationships/hyperlink" Target="https://wp-ninjas.de/yoast-seo-anleitung" TargetMode="External"/><Relationship Id="rId10" Type="http://schemas.openxmlformats.org/officeDocument/2006/relationships/hyperlink" Target="https://www.seonative.de/http2-und-seo-welche-vorteile-hat-das-neue-protokoll/" TargetMode="External"/><Relationship Id="rId4" Type="http://schemas.openxmlformats.org/officeDocument/2006/relationships/hyperlink" Target="https://growthwizard.de/yoast-seo-einstellungen/" TargetMode="External"/><Relationship Id="rId9" Type="http://schemas.openxmlformats.org/officeDocument/2006/relationships/hyperlink" Target="https://www.henning-uhle.eu/informatik/yoast-seo-oder-wpseo-das-ist-hier-die-frag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raxistipps.chip.de/yoast-seo-premium-plugin-das-sind-die-vorteile_97166" TargetMode="External"/><Relationship Id="rId2" Type="http://schemas.openxmlformats.org/officeDocument/2006/relationships/hyperlink" Target="https://www.evergreenmedia.at/ratgeber/wordpress-seo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yoast.com/wordpress/plugins/seo/add-website-google-search-console/" TargetMode="External"/><Relationship Id="rId5" Type="http://schemas.openxmlformats.org/officeDocument/2006/relationships/hyperlink" Target="https://www.daniel-knoden.de/blog/wordpress-seo/" TargetMode="External"/><Relationship Id="rId4" Type="http://schemas.openxmlformats.org/officeDocument/2006/relationships/hyperlink" Target="https://www.saskialund.de/yoast-seo-plugin-optimal-einstellen-so-geht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press.org/plugins/all-in-one-seo-pack/" TargetMode="External"/><Relationship Id="rId2" Type="http://schemas.openxmlformats.org/officeDocument/2006/relationships/hyperlink" Target="https://de.wordpress.org/plugins/wordpress-seo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pseo.d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axistipps.chip.de/keyword-planner-ohne-adwords-kampagne-nutzen-so-gehts_44113" TargetMode="External"/><Relationship Id="rId2" Type="http://schemas.openxmlformats.org/officeDocument/2006/relationships/hyperlink" Target="https://praxistipps.chip.de/yoast-seo-focus-keyword-richtig-verwenden-so-gehts_97153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Kinderflohm%C3%A4rkte+Aachen&amp;oq=Kinderflohm%C3%A4rkte+Aachen&amp;aqs=chrome..69i57j69i60l3.4726j0j4&amp;sourceid=chrome&amp;ie=UTF-8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827640" y="1124640"/>
            <a:ext cx="7405920" cy="10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r>
              <a:rPr lang="de-DE" sz="4400" b="0" strike="noStrike" spc="-1">
                <a:solidFill>
                  <a:srgbClr val="0082B3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Wordpress </a:t>
            </a:r>
            <a:r>
              <a:rPr lang="de-DE" sz="4400" b="0" strike="noStrike" spc="-1" smtClean="0">
                <a:solidFill>
                  <a:srgbClr val="0082B3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und SEO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Hans-Gerd Gerhards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611640" y="2781000"/>
            <a:ext cx="7405920" cy="25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Vorstellung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SEO-Plugins für Wordpress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Darstellung der wichtigsten Optionen von YOAST am Beispiel aachen50plus.de: Neuen Beitrag in YOAST optimieren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Vergleich zur Premium-Version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Auswirkung SEO am Beispiel „Kinderflohmärkte Aachen“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5400">
              <a:lnSpc>
                <a:spcPct val="100000"/>
              </a:lnSpc>
              <a:spcBef>
                <a:spcPts val="1800"/>
              </a:spcBef>
            </a:pPr>
            <a:r>
              <a:rPr lang="de-DE" sz="28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Seiten zum Google Ranking Check: 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https://</a:t>
            </a:r>
            <a:r>
              <a:rPr lang="de-DE" sz="1600" b="0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www.advertising.d</a:t>
            </a:r>
            <a:r>
              <a:rPr lang="de-DE" sz="1600" b="0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3"/>
              </a:rPr>
              <a:t>https://www.seobility.net/</a:t>
            </a:r>
            <a:endParaRPr lang="de-DE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e/</a:t>
            </a:r>
            <a:r>
              <a:rPr lang="de-DE" sz="1600" b="0" strike="noStrike" spc="-1" dirty="0" err="1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oneproseo</a:t>
            </a:r>
            <a:r>
              <a:rPr lang="de-DE" sz="1600" b="0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/</a:t>
            </a:r>
            <a:r>
              <a:rPr lang="de-DE" sz="1600" b="0" strike="noStrike" spc="-1" dirty="0" err="1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seo</a:t>
            </a:r>
            <a:r>
              <a:rPr lang="de-DE" sz="1600" b="0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-</a:t>
            </a:r>
            <a:r>
              <a:rPr lang="de-DE" sz="1600" b="0" strike="noStrike" spc="-1" dirty="0" err="1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ranking</a:t>
            </a:r>
            <a:r>
              <a:rPr lang="de-DE" sz="1600" b="0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-check</a:t>
            </a: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/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827584" y="1268760"/>
            <a:ext cx="6516000" cy="4824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4320" indent="-227880">
              <a:lnSpc>
                <a:spcPct val="100000"/>
              </a:lnSpc>
              <a:spcBef>
                <a:spcPts val="1800"/>
              </a:spcBef>
            </a:pPr>
            <a:r>
              <a:rPr lang="de-DE" sz="28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Diverse Links: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https://yoast.com/beginners-guide-yoast-seo/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3"/>
              </a:rPr>
              <a:t>https://yoast.com/tag/seo-basics/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4"/>
              </a:rPr>
              <a:t>https://growthwizard.de/yoast-seo-einstellungen/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5"/>
              </a:rPr>
              <a:t>https://wp-ninjas.de/yoast-seo-anleitung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6"/>
              </a:rPr>
              <a:t>https://t3n.de/news/seo-plugins-wordpress-370413/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7"/>
              </a:rPr>
              <a:t>http://www.affima.de/wpseo/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8"/>
              </a:rPr>
              <a:t>https://www.thorit.de/wp-seo-test/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9"/>
              </a:rPr>
              <a:t>https://</a:t>
            </a:r>
            <a:r>
              <a:rPr lang="de-DE" sz="1400" b="0" u="sng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9"/>
              </a:rPr>
              <a:t>www.henning-uhle.eu/informatik/yoast-seo-oder-wpseo-das-ist-hier-die-frage</a:t>
            </a:r>
            <a:endParaRPr lang="de-DE" sz="1400" b="0" u="sng" strike="noStrike" spc="-1" dirty="0" smtClean="0">
              <a:solidFill>
                <a:srgbClr val="0000FF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400" b="0" u="sng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10"/>
              </a:rPr>
              <a:t>https</a:t>
            </a: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10"/>
              </a:rPr>
              <a:t>://www.seonative.de/http2-und-seo-welche-vorteile-hat-das-neue-protokoll</a:t>
            </a:r>
            <a:r>
              <a:rPr lang="de-DE" sz="1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10"/>
              </a:rPr>
              <a:t>/ </a:t>
            </a:r>
            <a:endParaRPr lang="de-DE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Wordpress SEO, u. a. zu YOAST - mit </a:t>
            </a:r>
            <a:r>
              <a:rPr lang="de-DE" sz="20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Youtube</a:t>
            </a:r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-Videos: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https://www.evergreenmedia.at/ratgeber/wordpress-seo/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3"/>
              </a:rPr>
              <a:t>https://praxistipps.chip.de/yoast-seo-premium-plugin-das-sind-die-vorteile_97166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Wordpress SEO - umfassender Artikel mit vielen Anregungen: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4"/>
              </a:rPr>
              <a:t>https://www.saskialund.de/yoast-seo-plugin-optimal-einstellen-so-gehts/ 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5"/>
              </a:rPr>
              <a:t>https://www.daniel-knoden.de/blog/wordpress-seo</a:t>
            </a:r>
            <a:r>
              <a:rPr lang="de-DE" sz="1600" b="0" u="sng" strike="noStrike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5"/>
              </a:rPr>
              <a:t>/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50" indent="-6350">
              <a:lnSpc>
                <a:spcPct val="100000"/>
              </a:lnSpc>
              <a:spcBef>
                <a:spcPts val="1800"/>
              </a:spcBef>
            </a:pPr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Verifizierung in der </a:t>
            </a:r>
            <a:r>
              <a:rPr lang="de-DE" sz="20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google</a:t>
            </a:r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</a:t>
            </a:r>
            <a:r>
              <a:rPr lang="de-DE" sz="20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search</a:t>
            </a:r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</a:t>
            </a:r>
            <a:r>
              <a:rPr lang="de-DE" sz="20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console</a:t>
            </a:r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im Zusammenhang mit YOAST: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388" indent="-179388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6"/>
              </a:rPr>
              <a:t>https://yoast.com/wordpress/plugins/seo/add-website-google-search-console/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187640" y="2781000"/>
            <a:ext cx="6516000" cy="152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4320" indent="-227880" algn="ctr">
              <a:lnSpc>
                <a:spcPct val="100000"/>
              </a:lnSpc>
              <a:spcBef>
                <a:spcPts val="1800"/>
              </a:spcBef>
            </a:pPr>
            <a:r>
              <a:rPr lang="de-DE" sz="48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Danke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331640" y="1845000"/>
            <a:ext cx="7497360" cy="280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20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WordPress ist kein Google-freundliches CMS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32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Plugins übernehmen nicht die Suchmaschinenoptimierung</a:t>
            </a:r>
            <a:r>
              <a:rPr lang="de-DE" sz="2000" b="1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!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2"/>
              </a:rPr>
              <a:t>Yoast</a:t>
            </a: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2"/>
              </a:rPr>
              <a:t> SEO</a:t>
            </a: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ist bei weitem die beliebteste Option.  Yoast SEO enthält viele komplexe Funktionen, um SEO zu optimieren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3"/>
              </a:rPr>
              <a:t>All in </a:t>
            </a: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3"/>
              </a:rPr>
              <a:t>One</a:t>
            </a: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3"/>
              </a:rPr>
              <a:t> SEO Pack</a:t>
            </a: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:  Aus funktionaler Sicht gibt es nichts, was fehlt und das Plugin gehört zu den meistgeladenen SEO-Plugins für WordPress.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4"/>
              </a:rPr>
              <a:t>wpSEO</a:t>
            </a:r>
            <a:r>
              <a:rPr lang="de-DE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Franklin Gothic Medium"/>
                <a:hlinkClick r:id="rId4"/>
              </a:rPr>
              <a:t> </a:t>
            </a:r>
            <a:r>
              <a:rPr lang="de-DE" sz="24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optimiert WordPress für Google und andere Suchmaschinen sogar automatisch und wirklich effizient. Besonders für Anfänger geeignet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de-DE" sz="32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Darstellung der wichtigsten Optionen der kostenfreien Version von YOAST am Beispiel aachen50plus.de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r>
              <a:rPr lang="de-DE" sz="32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(Beitrag: Tag des offenen Denkmals)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55640" y="1340640"/>
            <a:ext cx="6516000" cy="460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4320" indent="-227880">
              <a:lnSpc>
                <a:spcPct val="100000"/>
              </a:lnSpc>
              <a:spcBef>
                <a:spcPts val="1800"/>
              </a:spcBef>
            </a:pPr>
            <a:r>
              <a:rPr lang="de-DE" sz="18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Zusammenfassung: Beitrag bzw. Seite in Yoast optimieren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Der Title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Der Permalinkteil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Die Meta-Beschreibung – wichtige Infos - weniger als 155 Zeichen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Keyword: Worum geht es hauptächlich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Der Inhalt deiner Seite: interessant und hochwertig.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Die Struktur des Textes: Hauptüberschrift (H1) nur einmal. H2 als Sub-Headline (notfalls per CSS Schriftgröße verkleinern) ist ebenfalls wichtig. Keyword verwenden.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interne und externe Verlinkungen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Bildoptimierung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96520" indent="-513720">
              <a:lnSpc>
                <a:spcPct val="120000"/>
              </a:lnSpc>
              <a:spcBef>
                <a:spcPts val="601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16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Bildertitel und Alternativtext eingeben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r>
              <a:rPr lang="de-DE" sz="28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Vergleich zur Premium-Version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Das kostenlose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Yoast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SEO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Plugin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bringt schon die praktische </a:t>
            </a: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Focus </a:t>
            </a:r>
            <a:r>
              <a:rPr lang="de-DE" sz="1600" b="0" u="sng" strike="noStrike" spc="-1" dirty="0" err="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Keyword</a:t>
            </a: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 Funktion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mit sich. Allerdings auf ein </a:t>
            </a:r>
            <a:r>
              <a:rPr lang="de-DE" sz="1600" b="0" u="sng" strike="noStrike" spc="-1" dirty="0" err="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3"/>
              </a:rPr>
              <a:t>Keyword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pro Beitrag beschränkt, Premium-Version bis zu 5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Keywords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Das "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Insights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Tool" zeigt fünf Wortkombinationen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Vorschau für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Facebook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und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Twitter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Vorschläge für interne Verknüpfungen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Weiterleitungsmanager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Beispiel auf aachenerkinder.de (Verlosung)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0000" indent="-18648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r>
              <a:rPr lang="de-DE" sz="28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Und damit ist jetzt der Beitrag oder die Seite ganz oben bei den google – Suchergebnissen ?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Picture 3"/>
          <p:cNvPicPr/>
          <p:nvPr/>
        </p:nvPicPr>
        <p:blipFill>
          <a:blip r:embed="rId2" cstate="print"/>
          <a:stretch/>
        </p:blipFill>
        <p:spPr>
          <a:xfrm>
            <a:off x="1619640" y="3734640"/>
            <a:ext cx="2447640" cy="1731600"/>
          </a:xfrm>
          <a:prstGeom prst="rect">
            <a:avLst/>
          </a:prstGeom>
          <a:ln w="9360">
            <a:noFill/>
          </a:ln>
        </p:spPr>
      </p:pic>
      <p:pic>
        <p:nvPicPr>
          <p:cNvPr id="83" name="Picture 4"/>
          <p:cNvPicPr/>
          <p:nvPr/>
        </p:nvPicPr>
        <p:blipFill>
          <a:blip r:embed="rId3" cstate="print"/>
          <a:stretch/>
        </p:blipFill>
        <p:spPr>
          <a:xfrm>
            <a:off x="4932000" y="3886200"/>
            <a:ext cx="2591640" cy="18302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55576" y="1340768"/>
            <a:ext cx="6516000" cy="4824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0360" indent="-7200">
              <a:lnSpc>
                <a:spcPct val="100000"/>
              </a:lnSpc>
              <a:spcBef>
                <a:spcPts val="1800"/>
              </a:spcBef>
            </a:pPr>
            <a:r>
              <a:rPr lang="de-DE" sz="33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Weitere ebenfalls wichtige Faktoren: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Google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Search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Console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(YOAST und ggfs. einzelne Seiten bzw. Beiträge)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Ladezeit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(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theme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bzw.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Pagebuilder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, HTTP/2, SSL-Zertifikat, optimiert für mobile Ansicht – PageSpeed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Insights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, Caching-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Plugins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,  Anzahl der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Plugins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, Bilder </a:t>
            </a:r>
            <a:r>
              <a:rPr lang="de-DE" sz="1600" b="0" u="sng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vorher 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komprimieren, dann hochladen)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Aktualisierungen (kleine Änderungen bewirken schon viel)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Permalinks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 in Wordpress (siehe Einstellungen &gt; </a:t>
            </a:r>
            <a:r>
              <a:rPr lang="de-DE" sz="16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Permalinks</a:t>
            </a: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)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Verbleib der Besucher auf den Seiten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Zugriffszahlen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pPr marL="274320" indent="-22788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/>
              <a:buChar char="•"/>
            </a:pPr>
            <a:r>
              <a:rPr lang="de-DE" sz="16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</a:rPr>
              <a:t>Google !?!?!?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99200" y="1828800"/>
            <a:ext cx="6516000" cy="419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evtl. Beispiel: 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Kinderflohmärkte Aachen (</a:t>
            </a:r>
            <a:r>
              <a:rPr lang="de-DE" sz="2000" b="0" strike="noStrike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google</a:t>
            </a:r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- Abfrage)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https://www.google.com/search?q=Kinderflohm%C3%A4rkte+Aachen&amp;oq=Kinderflohm%C3%A4rkte+Aachen&amp;aqs=chrome..69i57j69i60l3.4726j0j4&amp;sourceid=</a:t>
            </a:r>
            <a:r>
              <a:rPr lang="de-DE" sz="1600" b="0" u="sng" strike="noStrike" spc="-1" dirty="0" err="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chrome&amp;ie</a:t>
            </a:r>
            <a:r>
              <a:rPr lang="de-DE" sz="16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cs typeface="Calibri" pitchFamily="34" charset="0"/>
                <a:hlinkClick r:id="rId2"/>
              </a:rPr>
              <a:t>=UTF-8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itchFamily="34" charset="0"/>
              <a:cs typeface="Calibri" pitchFamily="34" charset="0"/>
            </a:endParaRPr>
          </a:p>
          <a:p>
            <a:r>
              <a:rPr lang="de-DE" sz="20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Beitrag im Dashboard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4320" indent="-227880">
              <a:lnSpc>
                <a:spcPct val="100000"/>
              </a:lnSpc>
              <a:spcBef>
                <a:spcPts val="1800"/>
              </a:spcBef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TF02895266</Template>
  <TotalTime>0</TotalTime>
  <Words>478</Words>
  <Application>Microsoft Office PowerPoint</Application>
  <PresentationFormat>Bildschirmpräsentation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 SEO</dc:title>
  <dc:subject/>
  <dc:creator>Gerhards</dc:creator>
  <dc:description/>
  <cp:lastModifiedBy>Gerhards</cp:lastModifiedBy>
  <cp:revision>64</cp:revision>
  <dcterms:created xsi:type="dcterms:W3CDTF">2019-08-30T07:39:07Z</dcterms:created>
  <dcterms:modified xsi:type="dcterms:W3CDTF">2020-07-23T07:42:42Z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