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5" r:id="rId1"/>
    <p:sldMasterId id="2147483700" r:id="rId2"/>
    <p:sldMasterId id="2147483712" r:id="rId3"/>
    <p:sldMasterId id="2147483724" r:id="rId4"/>
  </p:sldMasterIdLst>
  <p:sldIdLst>
    <p:sldId id="274" r:id="rId5"/>
    <p:sldId id="277" r:id="rId6"/>
    <p:sldId id="269" r:id="rId7"/>
    <p:sldId id="276" r:id="rId8"/>
    <p:sldId id="270" r:id="rId9"/>
    <p:sldId id="275" r:id="rId10"/>
    <p:sldId id="271" r:id="rId11"/>
    <p:sldId id="272" r:id="rId12"/>
    <p:sldId id="273" r:id="rId13"/>
    <p:sldId id="278" r:id="rId14"/>
    <p:sldId id="268" r:id="rId15"/>
  </p:sldIdLst>
  <p:sldSz cx="9144000" cy="6858000" type="screen4x3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103" autoAdjust="0"/>
  </p:normalViewPr>
  <p:slideViewPr>
    <p:cSldViewPr>
      <p:cViewPr varScale="1">
        <p:scale>
          <a:sx n="104" d="100"/>
          <a:sy n="104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1C699-85FD-437A-B41A-2B326B96B9FA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29B49-BC40-4D1F-85E0-459EB565F90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1C699-85FD-437A-B41A-2B326B96B9FA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29B49-BC40-4D1F-85E0-459EB565F90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1C699-85FD-437A-B41A-2B326B96B9FA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29B49-BC40-4D1F-85E0-459EB565F90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winkliges Dreiec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dirty="0" smtClean="0"/>
              <a:t>Formatvorlage des Untertitelmasters durch Klicken bearbeiten</a:t>
            </a:r>
            <a:endParaRPr kumimoji="0" lang="en-US" dirty="0"/>
          </a:p>
        </p:txBody>
      </p:sp>
      <p:grpSp>
        <p:nvGrpSpPr>
          <p:cNvPr id="2" name="Gruppieren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ihand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ihand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ihand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Gerade Verbindung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algn="r">
              <a:lnSpc>
                <a:spcPct val="100000"/>
              </a:lnSpc>
            </a:pPr>
            <a:fld id="{731A2FBD-D6E6-4B2A-A938-A34F0F3989FE}" type="datetime">
              <a:rPr lang="de-DE" sz="1200" b="0" strike="noStrike" spc="-1" smtClean="0">
                <a:solidFill>
                  <a:srgbClr val="595959"/>
                </a:solidFill>
                <a:latin typeface="Franklin Gothic Medium"/>
              </a:rPr>
              <a:pPr algn="r">
                <a:lnSpc>
                  <a:spcPct val="100000"/>
                </a:lnSpc>
              </a:pPr>
              <a:t>23.07.2020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de-DE" sz="2400" b="0" strike="noStrike" spc="-1">
              <a:latin typeface="Times New Roman"/>
            </a:endParaRPr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algn="r">
              <a:lnSpc>
                <a:spcPct val="100000"/>
              </a:lnSpc>
            </a:pPr>
            <a:fld id="{12C30EC8-BCBC-420C-9717-5D164A540182}" type="slidenum">
              <a:rPr lang="de-DE" sz="1200" b="0" strike="noStrike" spc="-1" smtClean="0">
                <a:solidFill>
                  <a:srgbClr val="595959"/>
                </a:solidFill>
                <a:latin typeface="Franklin Gothic Medium"/>
              </a:rPr>
              <a:pPr algn="r">
                <a:lnSpc>
                  <a:spcPct val="100000"/>
                </a:lnSpc>
              </a:pPr>
              <a:t>‹Nr.›</a:t>
            </a:fld>
            <a:endParaRPr lang="de-DE" sz="1200" b="0" strike="noStrike" spc="-1"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dirty="0" smtClean="0"/>
              <a:t>Textmasterformate durch Klicken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algn="r">
              <a:lnSpc>
                <a:spcPct val="100000"/>
              </a:lnSpc>
            </a:pPr>
            <a:fld id="{731A2FBD-D6E6-4B2A-A938-A34F0F3989FE}" type="datetime">
              <a:rPr lang="de-DE" sz="1200" b="0" strike="noStrike" spc="-1" smtClean="0">
                <a:solidFill>
                  <a:srgbClr val="595959"/>
                </a:solidFill>
                <a:latin typeface="Franklin Gothic Medium"/>
              </a:rPr>
              <a:pPr algn="r">
                <a:lnSpc>
                  <a:spcPct val="100000"/>
                </a:lnSpc>
              </a:pPr>
              <a:t>23.07.2020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 sz="2400" b="0" strike="noStrike" spc="-1">
              <a:latin typeface="Times New Roman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r">
              <a:lnSpc>
                <a:spcPct val="100000"/>
              </a:lnSpc>
            </a:pPr>
            <a:fld id="{12C30EC8-BCBC-420C-9717-5D164A540182}" type="slidenum">
              <a:rPr lang="de-DE" sz="1200" b="0" strike="noStrike" spc="-1" smtClean="0">
                <a:solidFill>
                  <a:srgbClr val="595959"/>
                </a:solidFill>
                <a:latin typeface="Franklin Gothic Medium"/>
              </a:rPr>
              <a:pPr algn="r">
                <a:lnSpc>
                  <a:spcPct val="100000"/>
                </a:lnSpc>
              </a:pPr>
              <a:t>‹Nr.›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algn="r">
              <a:lnSpc>
                <a:spcPct val="100000"/>
              </a:lnSpc>
            </a:pPr>
            <a:fld id="{731A2FBD-D6E6-4B2A-A938-A34F0F3989FE}" type="datetime">
              <a:rPr lang="de-DE" sz="1200" b="0" strike="noStrike" spc="-1" smtClean="0">
                <a:solidFill>
                  <a:srgbClr val="595959"/>
                </a:solidFill>
                <a:latin typeface="Franklin Gothic Medium"/>
              </a:rPr>
              <a:pPr algn="r">
                <a:lnSpc>
                  <a:spcPct val="100000"/>
                </a:lnSpc>
              </a:pPr>
              <a:t>23.07.2020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 sz="2400" b="0" strike="noStrike" spc="-1">
              <a:latin typeface="Times New Roman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r">
              <a:lnSpc>
                <a:spcPct val="100000"/>
              </a:lnSpc>
            </a:pPr>
            <a:fld id="{12C30EC8-BCBC-420C-9717-5D164A540182}" type="slidenum">
              <a:rPr lang="de-DE" sz="1200" b="0" strike="noStrike" spc="-1" smtClean="0">
                <a:solidFill>
                  <a:srgbClr val="595959"/>
                </a:solidFill>
                <a:latin typeface="Franklin Gothic Medium"/>
              </a:rPr>
              <a:pPr algn="r">
                <a:lnSpc>
                  <a:spcPct val="100000"/>
                </a:lnSpc>
              </a:pPr>
              <a:t>‹Nr.›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7" name="Eingekerbter Richtungspfei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Eingekerbter Richtungspfei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algn="r">
              <a:lnSpc>
                <a:spcPct val="100000"/>
              </a:lnSpc>
            </a:pPr>
            <a:fld id="{731A2FBD-D6E6-4B2A-A938-A34F0F3989FE}" type="datetime">
              <a:rPr lang="de-DE" sz="1200" b="0" strike="noStrike" spc="-1" smtClean="0">
                <a:solidFill>
                  <a:srgbClr val="595959"/>
                </a:solidFill>
                <a:latin typeface="Franklin Gothic Medium"/>
              </a:rPr>
              <a:pPr algn="r">
                <a:lnSpc>
                  <a:spcPct val="100000"/>
                </a:lnSpc>
              </a:pPr>
              <a:t>23.07.2020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 sz="2400" b="0" strike="noStrike" spc="-1">
              <a:latin typeface="Times New Roman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r">
              <a:lnSpc>
                <a:spcPct val="100000"/>
              </a:lnSpc>
            </a:pPr>
            <a:fld id="{12C30EC8-BCBC-420C-9717-5D164A540182}" type="slidenum">
              <a:rPr lang="de-DE" sz="1200" b="0" strike="noStrike" spc="-1" smtClean="0">
                <a:solidFill>
                  <a:srgbClr val="595959"/>
                </a:solidFill>
                <a:latin typeface="Franklin Gothic Medium"/>
              </a:rPr>
              <a:pPr algn="r">
                <a:lnSpc>
                  <a:spcPct val="100000"/>
                </a:lnSpc>
              </a:pPr>
              <a:t>‹Nr.›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algn="r">
              <a:lnSpc>
                <a:spcPct val="100000"/>
              </a:lnSpc>
            </a:pPr>
            <a:fld id="{731A2FBD-D6E6-4B2A-A938-A34F0F3989FE}" type="datetime">
              <a:rPr lang="de-DE" sz="1200" b="0" strike="noStrike" spc="-1" smtClean="0">
                <a:solidFill>
                  <a:srgbClr val="595959"/>
                </a:solidFill>
                <a:latin typeface="Franklin Gothic Medium"/>
              </a:rPr>
              <a:pPr algn="r">
                <a:lnSpc>
                  <a:spcPct val="100000"/>
                </a:lnSpc>
              </a:pPr>
              <a:t>23.07.2020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 sz="2400" b="0" strike="noStrike" spc="-1">
              <a:latin typeface="Times New Roman"/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r">
              <a:lnSpc>
                <a:spcPct val="100000"/>
              </a:lnSpc>
            </a:pPr>
            <a:fld id="{12C30EC8-BCBC-420C-9717-5D164A540182}" type="slidenum">
              <a:rPr lang="de-DE" sz="1200" b="0" strike="noStrike" spc="-1" smtClean="0">
                <a:solidFill>
                  <a:srgbClr val="595959"/>
                </a:solidFill>
                <a:latin typeface="Franklin Gothic Medium"/>
              </a:rPr>
              <a:pPr algn="r">
                <a:lnSpc>
                  <a:spcPct val="100000"/>
                </a:lnSpc>
              </a:pPr>
              <a:t>‹Nr.›</a:t>
            </a:fld>
            <a:endParaRPr lang="de-DE" sz="1200" b="0" strike="noStrike" spc="-1">
              <a:latin typeface="Times New Roman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algn="r">
              <a:lnSpc>
                <a:spcPct val="100000"/>
              </a:lnSpc>
            </a:pPr>
            <a:fld id="{731A2FBD-D6E6-4B2A-A938-A34F0F3989FE}" type="datetime">
              <a:rPr lang="de-DE" sz="1200" b="0" strike="noStrike" spc="-1" smtClean="0">
                <a:solidFill>
                  <a:srgbClr val="595959"/>
                </a:solidFill>
                <a:latin typeface="Franklin Gothic Medium"/>
              </a:rPr>
              <a:pPr algn="r">
                <a:lnSpc>
                  <a:spcPct val="100000"/>
                </a:lnSpc>
              </a:pPr>
              <a:t>23.07.2020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 sz="2400" b="0" strike="noStrike" spc="-1">
              <a:latin typeface="Times New Roman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r">
              <a:lnSpc>
                <a:spcPct val="100000"/>
              </a:lnSpc>
            </a:pPr>
            <a:fld id="{12C30EC8-BCBC-420C-9717-5D164A540182}" type="slidenum">
              <a:rPr lang="de-DE" sz="1200" b="0" strike="noStrike" spc="-1" smtClean="0">
                <a:solidFill>
                  <a:srgbClr val="595959"/>
                </a:solidFill>
                <a:latin typeface="Franklin Gothic Medium"/>
              </a:rPr>
              <a:pPr algn="r">
                <a:lnSpc>
                  <a:spcPct val="100000"/>
                </a:lnSpc>
              </a:pPr>
              <a:t>‹Nr.›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algn="r">
              <a:lnSpc>
                <a:spcPct val="100000"/>
              </a:lnSpc>
            </a:pPr>
            <a:fld id="{731A2FBD-D6E6-4B2A-A938-A34F0F3989FE}" type="datetime">
              <a:rPr lang="de-DE" sz="1200" b="0" strike="noStrike" spc="-1" smtClean="0">
                <a:solidFill>
                  <a:srgbClr val="595959"/>
                </a:solidFill>
                <a:latin typeface="Franklin Gothic Medium"/>
              </a:rPr>
              <a:pPr algn="r">
                <a:lnSpc>
                  <a:spcPct val="100000"/>
                </a:lnSpc>
              </a:pPr>
              <a:t>23.07.2020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 sz="2400" b="0" strike="noStrike" spc="-1">
              <a:latin typeface="Times New Roman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r">
              <a:lnSpc>
                <a:spcPct val="100000"/>
              </a:lnSpc>
            </a:pPr>
            <a:fld id="{12C30EC8-BCBC-420C-9717-5D164A540182}" type="slidenum">
              <a:rPr lang="de-DE" sz="1200" b="0" strike="noStrike" spc="-1" smtClean="0">
                <a:solidFill>
                  <a:srgbClr val="595959"/>
                </a:solidFill>
                <a:latin typeface="Franklin Gothic Medium"/>
              </a:rPr>
              <a:pPr algn="r">
                <a:lnSpc>
                  <a:spcPct val="100000"/>
                </a:lnSpc>
              </a:pPr>
              <a:t>‹Nr.›</a:t>
            </a:fld>
            <a:endParaRPr lang="de-DE" sz="1200" b="0" strike="noStrike" spc="-1"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 algn="r">
              <a:lnSpc>
                <a:spcPct val="100000"/>
              </a:lnSpc>
            </a:pPr>
            <a:fld id="{731A2FBD-D6E6-4B2A-A938-A34F0F3989FE}" type="datetime">
              <a:rPr lang="de-DE" sz="1200" b="0" strike="noStrike" spc="-1" smtClean="0">
                <a:solidFill>
                  <a:srgbClr val="595959"/>
                </a:solidFill>
                <a:latin typeface="Franklin Gothic Medium"/>
              </a:rPr>
              <a:pPr algn="r">
                <a:lnSpc>
                  <a:spcPct val="100000"/>
                </a:lnSpc>
              </a:pPr>
              <a:t>23.07.2020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 sz="2400" b="0" strike="noStrike" spc="-1">
              <a:latin typeface="Times New Roman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r">
              <a:lnSpc>
                <a:spcPct val="100000"/>
              </a:lnSpc>
            </a:pPr>
            <a:fld id="{12C30EC8-BCBC-420C-9717-5D164A540182}" type="slidenum">
              <a:rPr lang="de-DE" sz="1200" b="0" strike="noStrike" spc="-1" smtClean="0">
                <a:solidFill>
                  <a:srgbClr val="595959"/>
                </a:solidFill>
                <a:latin typeface="Franklin Gothic Medium"/>
              </a:rPr>
              <a:pPr algn="r">
                <a:lnSpc>
                  <a:spcPct val="100000"/>
                </a:lnSpc>
              </a:pPr>
              <a:t>‹Nr.›</a:t>
            </a:fld>
            <a:endParaRPr lang="de-DE" sz="1200" b="0" strike="noStrike" spc="-1">
              <a:latin typeface="Times New Roman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1C699-85FD-437A-B41A-2B326B96B9FA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29B49-BC40-4D1F-85E0-459EB565F90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algn="r">
              <a:lnSpc>
                <a:spcPct val="100000"/>
              </a:lnSpc>
            </a:pPr>
            <a:fld id="{731A2FBD-D6E6-4B2A-A938-A34F0F3989FE}" type="datetime">
              <a:rPr lang="de-DE" sz="1200" b="0" strike="noStrike" spc="-1" smtClean="0">
                <a:solidFill>
                  <a:srgbClr val="595959"/>
                </a:solidFill>
                <a:latin typeface="Franklin Gothic Medium"/>
              </a:rPr>
              <a:pPr algn="r">
                <a:lnSpc>
                  <a:spcPct val="100000"/>
                </a:lnSpc>
              </a:pPr>
              <a:t>23.07.2020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de-DE" sz="2400" b="0" strike="noStrike" spc="-1">
              <a:latin typeface="Times New Roman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algn="r">
              <a:lnSpc>
                <a:spcPct val="100000"/>
              </a:lnSpc>
            </a:pPr>
            <a:fld id="{12C30EC8-BCBC-420C-9717-5D164A540182}" type="slidenum">
              <a:rPr lang="de-DE" sz="1200" b="0" strike="noStrike" spc="-1" smtClean="0">
                <a:solidFill>
                  <a:srgbClr val="595959"/>
                </a:solidFill>
                <a:latin typeface="Franklin Gothic Medium"/>
              </a:rPr>
              <a:pPr algn="r">
                <a:lnSpc>
                  <a:spcPct val="100000"/>
                </a:lnSpc>
              </a:pPr>
              <a:t>‹Nr.›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ihand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winkliges Dreiec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Gerade Verbindung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ingekerbter Richtungspfei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Eingekerbter Richtungspfei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algn="r">
              <a:lnSpc>
                <a:spcPct val="100000"/>
              </a:lnSpc>
            </a:pPr>
            <a:fld id="{731A2FBD-D6E6-4B2A-A938-A34F0F3989FE}" type="datetime">
              <a:rPr lang="de-DE" sz="1200" b="0" strike="noStrike" spc="-1" smtClean="0">
                <a:solidFill>
                  <a:srgbClr val="595959"/>
                </a:solidFill>
                <a:latin typeface="Franklin Gothic Medium"/>
              </a:rPr>
              <a:pPr algn="r">
                <a:lnSpc>
                  <a:spcPct val="100000"/>
                </a:lnSpc>
              </a:pPr>
              <a:t>23.07.2020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 sz="2400" b="0" strike="noStrike" spc="-1">
              <a:latin typeface="Times New Roman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r">
              <a:lnSpc>
                <a:spcPct val="100000"/>
              </a:lnSpc>
            </a:pPr>
            <a:fld id="{12C30EC8-BCBC-420C-9717-5D164A540182}" type="slidenum">
              <a:rPr lang="de-DE" sz="1200" b="0" strike="noStrike" spc="-1" smtClean="0">
                <a:solidFill>
                  <a:srgbClr val="595959"/>
                </a:solidFill>
                <a:latin typeface="Franklin Gothic Medium"/>
              </a:rPr>
              <a:pPr algn="r">
                <a:lnSpc>
                  <a:spcPct val="100000"/>
                </a:lnSpc>
              </a:pPr>
              <a:t>‹Nr.›</a:t>
            </a:fld>
            <a:endParaRPr lang="de-DE" sz="1200" b="0" strike="noStrike" spc="-1"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algn="r">
              <a:lnSpc>
                <a:spcPct val="100000"/>
              </a:lnSpc>
            </a:pPr>
            <a:fld id="{731A2FBD-D6E6-4B2A-A938-A34F0F3989FE}" type="datetime">
              <a:rPr lang="de-DE" sz="1200" b="0" strike="noStrike" spc="-1" smtClean="0">
                <a:solidFill>
                  <a:srgbClr val="595959"/>
                </a:solidFill>
                <a:latin typeface="Franklin Gothic Medium"/>
              </a:rPr>
              <a:pPr algn="r">
                <a:lnSpc>
                  <a:spcPct val="100000"/>
                </a:lnSpc>
              </a:pPr>
              <a:t>23.07.2020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 sz="2400" b="0" strike="noStrike" spc="-1">
              <a:latin typeface="Times New Roman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r">
              <a:lnSpc>
                <a:spcPct val="100000"/>
              </a:lnSpc>
            </a:pPr>
            <a:fld id="{12C30EC8-BCBC-420C-9717-5D164A540182}" type="slidenum">
              <a:rPr lang="de-DE" sz="1200" b="0" strike="noStrike" spc="-1" smtClean="0">
                <a:solidFill>
                  <a:srgbClr val="595959"/>
                </a:solidFill>
                <a:latin typeface="Franklin Gothic Medium"/>
              </a:rPr>
              <a:pPr algn="r">
                <a:lnSpc>
                  <a:spcPct val="100000"/>
                </a:lnSpc>
              </a:pPr>
              <a:t>‹Nr.›</a:t>
            </a:fld>
            <a:endParaRPr lang="de-DE" sz="1200" b="0" strike="noStrike" spc="-1"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0CC59-20D6-475A-B347-4B0E1596AFE8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71A2-BF1E-46E7-A9E7-5B119EBC12C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0CC59-20D6-475A-B347-4B0E1596AFE8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71A2-BF1E-46E7-A9E7-5B119EBC12C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0CC59-20D6-475A-B347-4B0E1596AFE8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71A2-BF1E-46E7-A9E7-5B119EBC12C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0CC59-20D6-475A-B347-4B0E1596AFE8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71A2-BF1E-46E7-A9E7-5B119EBC12C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0CC59-20D6-475A-B347-4B0E1596AFE8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71A2-BF1E-46E7-A9E7-5B119EBC12C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0CC59-20D6-475A-B347-4B0E1596AFE8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71A2-BF1E-46E7-A9E7-5B119EBC12C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0CC59-20D6-475A-B347-4B0E1596AFE8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71A2-BF1E-46E7-A9E7-5B119EBC12C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1C699-85FD-437A-B41A-2B326B96B9FA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29B49-BC40-4D1F-85E0-459EB565F90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0CC59-20D6-475A-B347-4B0E1596AFE8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71A2-BF1E-46E7-A9E7-5B119EBC12C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0CC59-20D6-475A-B347-4B0E1596AFE8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71A2-BF1E-46E7-A9E7-5B119EBC12C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0CC59-20D6-475A-B347-4B0E1596AFE8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71A2-BF1E-46E7-A9E7-5B119EBC12C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0CC59-20D6-475A-B347-4B0E1596AFE8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71A2-BF1E-46E7-A9E7-5B119EBC12C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1C699-85FD-437A-B41A-2B326B96B9FA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29B49-BC40-4D1F-85E0-459EB565F90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1C699-85FD-437A-B41A-2B326B96B9FA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29B49-BC40-4D1F-85E0-459EB565F90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1C699-85FD-437A-B41A-2B326B96B9FA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29B49-BC40-4D1F-85E0-459EB565F90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1C699-85FD-437A-B41A-2B326B96B9FA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29B49-BC40-4D1F-85E0-459EB565F90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1C699-85FD-437A-B41A-2B326B96B9FA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29B49-BC40-4D1F-85E0-459EB565F90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1C699-85FD-437A-B41A-2B326B96B9FA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29B49-BC40-4D1F-85E0-459EB565F90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1C699-85FD-437A-B41A-2B326B96B9FA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29B49-BC40-4D1F-85E0-459EB565F90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1C699-85FD-437A-B41A-2B326B96B9FA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29B49-BC40-4D1F-85E0-459EB565F90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1C699-85FD-437A-B41A-2B326B96B9FA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29B49-BC40-4D1F-85E0-459EB565F90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ine Ecke des Rechtecks schneiden und abrunde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winkliges Dreiec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1C699-85FD-437A-B41A-2B326B96B9FA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A429B49-BC40-4D1F-85E0-459EB565F902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10" name="Freihand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ihand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1C699-85FD-437A-B41A-2B326B96B9FA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29B49-BC40-4D1F-85E0-459EB565F90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1C699-85FD-437A-B41A-2B326B96B9FA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29B49-BC40-4D1F-85E0-459EB565F90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1C699-85FD-437A-B41A-2B326B96B9FA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29B49-BC40-4D1F-85E0-459EB565F90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1C699-85FD-437A-B41A-2B326B96B9FA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29B49-BC40-4D1F-85E0-459EB565F90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1C699-85FD-437A-B41A-2B326B96B9FA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29B49-BC40-4D1F-85E0-459EB565F90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1C699-85FD-437A-B41A-2B326B96B9FA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29B49-BC40-4D1F-85E0-459EB565F90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1C699-85FD-437A-B41A-2B326B96B9FA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29B49-BC40-4D1F-85E0-459EB565F90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1C699-85FD-437A-B41A-2B326B96B9FA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29B49-BC40-4D1F-85E0-459EB565F90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206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206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206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206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206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ihand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winkliges Dreiec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Gerade Verbindung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de-DE" dirty="0" smtClean="0"/>
              <a:t>Textmasterformate durch Klicken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2B1C699-85FD-437A-B41A-2B326B96B9FA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A429B49-BC40-4D1F-85E0-459EB565F90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0CC59-20D6-475A-B347-4B0E1596AFE8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271A2-BF1E-46E7-A9E7-5B119EBC12C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B1C699-85FD-437A-B41A-2B326B96B9FA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A429B49-BC40-4D1F-85E0-459EB565F902}" type="slidenum">
              <a:rPr lang="de-DE" smtClean="0"/>
              <a:pPr/>
              <a:t>‹Nr.›</a:t>
            </a:fld>
            <a:endParaRPr lang="de-DE"/>
          </a:p>
        </p:txBody>
      </p:sp>
      <p:grpSp>
        <p:nvGrpSpPr>
          <p:cNvPr id="2" name="Gruppieren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ihand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ihand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de.wordpress.org/plugins/backwpup/" TargetMode="External"/><Relationship Id="rId3" Type="http://schemas.openxmlformats.org/officeDocument/2006/relationships/hyperlink" Target="https://wordpress.org/plugins/updraftplus/" TargetMode="External"/><Relationship Id="rId7" Type="http://schemas.openxmlformats.org/officeDocument/2006/relationships/hyperlink" Target="https://www.miss-webdesign.at/wordpress-backup-erstellen-und-wiederherstellen/" TargetMode="External"/><Relationship Id="rId2" Type="http://schemas.openxmlformats.org/officeDocument/2006/relationships/hyperlink" Target="https://de.wordpress.org/support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www.webtimiser.de/wordpress-umziehen-mit-duplicator/" TargetMode="External"/><Relationship Id="rId5" Type="http://schemas.openxmlformats.org/officeDocument/2006/relationships/hyperlink" Target="https://wordpress.org/plugins/duplicator/" TargetMode="External"/><Relationship Id="rId4" Type="http://schemas.openxmlformats.org/officeDocument/2006/relationships/hyperlink" Target="https://updraftplus.com/wp-cli-updraftplus-documentation/" TargetMode="External"/><Relationship Id="rId9" Type="http://schemas.openxmlformats.org/officeDocument/2006/relationships/hyperlink" Target="https://haurand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de.wordpress.org/support/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de.wordpress.org/plugins/updraftplus/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9.png"/><Relationship Id="rId4" Type="http://schemas.openxmlformats.org/officeDocument/2006/relationships/hyperlink" Target="https://de.wordpress.org/plugins/backwpup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de.wordpress.org/plugins/duplicator/" TargetMode="Externa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115616" y="2708921"/>
            <a:ext cx="7200800" cy="3384376"/>
          </a:xfrm>
        </p:spPr>
        <p:txBody>
          <a:bodyPr>
            <a:normAutofit fontScale="92500" lnSpcReduction="20000"/>
          </a:bodyPr>
          <a:lstStyle/>
          <a:p>
            <a:pPr marL="358775" indent="-330200">
              <a:buFont typeface="+mj-lt"/>
              <a:buAutoNum type="arabicPeriod"/>
            </a:pPr>
            <a:r>
              <a:rPr lang="de-DE" sz="2400" spc="-1" dirty="0" smtClean="0">
                <a:solidFill>
                  <a:srgbClr val="002060"/>
                </a:solidFill>
              </a:rPr>
              <a:t>Vortrag eher für Einsteiger. Daher erfolgt keine Darstellung der Sicherung über WP CLI etc.</a:t>
            </a:r>
          </a:p>
          <a:p>
            <a:pPr marL="358775" indent="-330200">
              <a:lnSpc>
                <a:spcPct val="90000"/>
              </a:lnSpc>
              <a:spcBef>
                <a:spcPts val="1199"/>
              </a:spcBef>
              <a:buClr>
                <a:srgbClr val="595959"/>
              </a:buClr>
              <a:buSzPct val="80000"/>
              <a:buFont typeface="Franklin Gothic Medium"/>
              <a:buAutoNum type="arabicPeriod"/>
            </a:pPr>
            <a:r>
              <a:rPr lang="de-DE" sz="2400" spc="-1" dirty="0" smtClean="0">
                <a:solidFill>
                  <a:srgbClr val="002060"/>
                </a:solidFill>
              </a:rPr>
              <a:t>Warum Backups? - Hilferuf aus dem Forum</a:t>
            </a:r>
          </a:p>
          <a:p>
            <a:pPr marL="358775" indent="-330200">
              <a:lnSpc>
                <a:spcPct val="90000"/>
              </a:lnSpc>
              <a:spcBef>
                <a:spcPts val="1199"/>
              </a:spcBef>
              <a:buClr>
                <a:srgbClr val="595959"/>
              </a:buClr>
              <a:buSzPct val="80000"/>
              <a:buFont typeface="Franklin Gothic Medium"/>
              <a:buAutoNum type="arabicPeriod"/>
            </a:pPr>
            <a:r>
              <a:rPr lang="de-DE" sz="2400" spc="-1" dirty="0" smtClean="0">
                <a:solidFill>
                  <a:srgbClr val="002060"/>
                </a:solidFill>
              </a:rPr>
              <a:t>Backups beim Hoster</a:t>
            </a:r>
          </a:p>
          <a:p>
            <a:pPr marL="358775" indent="-330200">
              <a:lnSpc>
                <a:spcPct val="90000"/>
              </a:lnSpc>
              <a:spcBef>
                <a:spcPts val="1199"/>
              </a:spcBef>
              <a:buClr>
                <a:srgbClr val="595959"/>
              </a:buClr>
              <a:buSzPct val="80000"/>
              <a:buFont typeface="Franklin Gothic Medium"/>
              <a:buAutoNum type="arabicPeriod"/>
            </a:pPr>
            <a:r>
              <a:rPr lang="de-DE" sz="2400" spc="-1" dirty="0" smtClean="0">
                <a:solidFill>
                  <a:srgbClr val="002060"/>
                </a:solidFill>
              </a:rPr>
              <a:t>Welche Dateien müssen gesichert werden</a:t>
            </a:r>
          </a:p>
          <a:p>
            <a:pPr marL="358775" indent="-330200">
              <a:lnSpc>
                <a:spcPct val="90000"/>
              </a:lnSpc>
              <a:spcBef>
                <a:spcPts val="1199"/>
              </a:spcBef>
              <a:buClr>
                <a:srgbClr val="595959"/>
              </a:buClr>
              <a:buSzPct val="80000"/>
              <a:buFont typeface="Franklin Gothic Medium"/>
              <a:buAutoNum type="arabicPeriod"/>
            </a:pPr>
            <a:r>
              <a:rPr lang="de-DE" sz="2400" spc="-1" dirty="0" err="1" smtClean="0">
                <a:solidFill>
                  <a:srgbClr val="002060"/>
                </a:solidFill>
              </a:rPr>
              <a:t>Plugins</a:t>
            </a:r>
            <a:r>
              <a:rPr lang="de-DE" sz="2400" spc="-1" dirty="0" smtClean="0">
                <a:solidFill>
                  <a:srgbClr val="002060"/>
                </a:solidFill>
              </a:rPr>
              <a:t>: </a:t>
            </a:r>
            <a:r>
              <a:rPr lang="de-DE" sz="2400" spc="-1" dirty="0" err="1" smtClean="0">
                <a:solidFill>
                  <a:srgbClr val="002060"/>
                </a:solidFill>
              </a:rPr>
              <a:t>Updraft</a:t>
            </a:r>
            <a:r>
              <a:rPr lang="de-DE" sz="2400" spc="-1" dirty="0" smtClean="0">
                <a:solidFill>
                  <a:srgbClr val="002060"/>
                </a:solidFill>
              </a:rPr>
              <a:t> Plus, </a:t>
            </a:r>
            <a:r>
              <a:rPr lang="de-DE" sz="2400" spc="-1" dirty="0" err="1" smtClean="0">
                <a:solidFill>
                  <a:srgbClr val="002060"/>
                </a:solidFill>
              </a:rPr>
              <a:t>Duplicator</a:t>
            </a:r>
            <a:endParaRPr lang="de-DE" sz="2400" spc="-1" dirty="0" smtClean="0">
              <a:solidFill>
                <a:srgbClr val="002060"/>
              </a:solidFill>
            </a:endParaRPr>
          </a:p>
          <a:p>
            <a:pPr marL="358775" indent="-330200">
              <a:lnSpc>
                <a:spcPct val="90000"/>
              </a:lnSpc>
              <a:spcBef>
                <a:spcPts val="1199"/>
              </a:spcBef>
              <a:buClr>
                <a:srgbClr val="595959"/>
              </a:buClr>
              <a:buSzPct val="80000"/>
              <a:buFont typeface="Franklin Gothic Medium"/>
              <a:buAutoNum type="arabicPeriod"/>
            </a:pPr>
            <a:r>
              <a:rPr lang="de-DE" sz="2400" spc="-1" dirty="0" smtClean="0">
                <a:solidFill>
                  <a:srgbClr val="002060"/>
                </a:solidFill>
              </a:rPr>
              <a:t>Manuelle Sicherung</a:t>
            </a:r>
          </a:p>
          <a:p>
            <a:pPr marL="358775" indent="-330200">
              <a:lnSpc>
                <a:spcPct val="90000"/>
              </a:lnSpc>
              <a:spcBef>
                <a:spcPts val="1199"/>
              </a:spcBef>
              <a:buClr>
                <a:srgbClr val="595959"/>
              </a:buClr>
              <a:buSzPct val="80000"/>
              <a:buFont typeface="Franklin Gothic Medium"/>
              <a:buAutoNum type="arabicPeriod"/>
            </a:pPr>
            <a:r>
              <a:rPr lang="de-DE" sz="2400" spc="-1" dirty="0" smtClean="0">
                <a:solidFill>
                  <a:srgbClr val="002060"/>
                </a:solidFill>
              </a:rPr>
              <a:t>Mehrere </a:t>
            </a:r>
            <a:r>
              <a:rPr lang="de-DE" sz="2400" spc="-1" dirty="0" err="1" smtClean="0">
                <a:solidFill>
                  <a:srgbClr val="002060"/>
                </a:solidFill>
              </a:rPr>
              <a:t>Plugins</a:t>
            </a:r>
            <a:r>
              <a:rPr lang="de-DE" sz="2400" spc="-1" dirty="0" smtClean="0">
                <a:solidFill>
                  <a:srgbClr val="002060"/>
                </a:solidFill>
              </a:rPr>
              <a:t> zur Sicherung?</a:t>
            </a:r>
          </a:p>
          <a:p>
            <a:pPr marL="358775" indent="-330200">
              <a:lnSpc>
                <a:spcPct val="90000"/>
              </a:lnSpc>
              <a:spcBef>
                <a:spcPts val="1199"/>
              </a:spcBef>
              <a:buClr>
                <a:srgbClr val="595959"/>
              </a:buClr>
              <a:buSzPct val="80000"/>
              <a:buFont typeface="Franklin Gothic Medium"/>
              <a:buAutoNum type="arabicPeriod"/>
            </a:pPr>
            <a:r>
              <a:rPr lang="de-DE" sz="2400" spc="-1" dirty="0" smtClean="0">
                <a:solidFill>
                  <a:srgbClr val="002060"/>
                </a:solidFill>
              </a:rPr>
              <a:t>Praxisteil</a:t>
            </a:r>
            <a:endParaRPr lang="de-DE" sz="2400" spc="-1" dirty="0">
              <a:solidFill>
                <a:srgbClr val="002060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Calibri" pitchFamily="34" charset="0"/>
                <a:cs typeface="Calibri" pitchFamily="34" charset="0"/>
              </a:rPr>
              <a:t>Vortrag Backups</a:t>
            </a:r>
            <a:endParaRPr lang="de-DE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32053" y="620688"/>
            <a:ext cx="3741415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8900" indent="0">
              <a:buNone/>
            </a:pPr>
            <a:r>
              <a:rPr lang="de-DE" dirty="0" smtClean="0"/>
              <a:t>Man sollte nicht mehrere Backup-</a:t>
            </a:r>
            <a:r>
              <a:rPr lang="de-DE" dirty="0" err="1" smtClean="0"/>
              <a:t>Plugins</a:t>
            </a:r>
            <a:r>
              <a:rPr lang="de-DE" dirty="0" smtClean="0"/>
              <a:t> nutzen. Die Backups des einen </a:t>
            </a:r>
            <a:r>
              <a:rPr lang="de-DE" dirty="0" err="1" smtClean="0"/>
              <a:t>Plugins</a:t>
            </a:r>
            <a:r>
              <a:rPr lang="de-DE" dirty="0" smtClean="0"/>
              <a:t> werden evtl. mit in die Backups des anderen </a:t>
            </a:r>
            <a:r>
              <a:rPr lang="de-DE" dirty="0" err="1" smtClean="0"/>
              <a:t>Plugins</a:t>
            </a:r>
            <a:r>
              <a:rPr lang="de-DE" dirty="0" smtClean="0"/>
              <a:t> einbezogen. Geschieht dies bei beiden </a:t>
            </a:r>
            <a:r>
              <a:rPr lang="de-DE" dirty="0" err="1" smtClean="0"/>
              <a:t>Plugins</a:t>
            </a:r>
            <a:r>
              <a:rPr lang="de-DE" dirty="0" smtClean="0"/>
              <a:t>, werden die Backups immer größer.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Calibri" pitchFamily="34" charset="0"/>
                <a:cs typeface="Calibri" pitchFamily="34" charset="0"/>
              </a:rPr>
              <a:t>Mehrere Backup-</a:t>
            </a:r>
            <a:r>
              <a:rPr lang="de-DE" dirty="0" err="1" smtClean="0">
                <a:latin typeface="Calibri" pitchFamily="34" charset="0"/>
                <a:cs typeface="Calibri" pitchFamily="34" charset="0"/>
              </a:rPr>
              <a:t>Plugins</a:t>
            </a:r>
            <a:r>
              <a:rPr lang="de-DE" dirty="0" smtClean="0">
                <a:latin typeface="Calibri" pitchFamily="34" charset="0"/>
                <a:cs typeface="Calibri" pitchFamily="34" charset="0"/>
              </a:rPr>
              <a:t> nutzen?</a:t>
            </a:r>
            <a:endParaRPr lang="de-DE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1"/>
          <p:cNvSpPr txBox="1">
            <a:spLocks/>
          </p:cNvSpPr>
          <p:nvPr/>
        </p:nvSpPr>
        <p:spPr>
          <a:xfrm>
            <a:off x="467544" y="1124744"/>
            <a:ext cx="8229600" cy="4755984"/>
          </a:xfrm>
          <a:prstGeom prst="rect">
            <a:avLst/>
          </a:prstGeom>
        </p:spPr>
        <p:txBody>
          <a:bodyPr/>
          <a:lstStyle/>
          <a:p>
            <a:pPr marL="88900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de-DE" sz="2000" spc="-1" dirty="0" smtClean="0">
                <a:solidFill>
                  <a:srgbClr val="595959"/>
                </a:solidFill>
                <a:latin typeface="Calibri" pitchFamily="34" charset="0"/>
                <a:cs typeface="Calibri" pitchFamily="34" charset="0"/>
              </a:rPr>
              <a:t>Support im Forum: </a:t>
            </a:r>
            <a:endParaRPr lang="de-DE" sz="2000" spc="-1" dirty="0" smtClean="0">
              <a:solidFill>
                <a:srgbClr val="595959"/>
              </a:solidFill>
              <a:latin typeface="Calibri" pitchFamily="34" charset="0"/>
              <a:cs typeface="Calibri" pitchFamily="34" charset="0"/>
            </a:endParaRPr>
          </a:p>
          <a:p>
            <a:pPr marL="357188" indent="-268288">
              <a:spcBef>
                <a:spcPts val="400"/>
              </a:spcBef>
              <a:buClr>
                <a:schemeClr val="accent1"/>
              </a:buClr>
              <a:buSzPct val="68000"/>
              <a:buFont typeface="Arial" pitchFamily="34" charset="0"/>
              <a:buChar char="•"/>
            </a:pPr>
            <a:r>
              <a:rPr lang="de-DE" sz="1600" dirty="0" smtClean="0">
                <a:latin typeface="Calibri" pitchFamily="34" charset="0"/>
                <a:cs typeface="Calibri" pitchFamily="34" charset="0"/>
                <a:hlinkClick r:id="rId2"/>
              </a:rPr>
              <a:t>https</a:t>
            </a:r>
            <a:r>
              <a:rPr lang="de-DE" sz="1600" dirty="0" smtClean="0">
                <a:latin typeface="Calibri" pitchFamily="34" charset="0"/>
                <a:cs typeface="Calibri" pitchFamily="34" charset="0"/>
                <a:hlinkClick r:id="rId2"/>
              </a:rPr>
              <a:t>://</a:t>
            </a:r>
            <a:r>
              <a:rPr lang="de-DE" sz="1600" dirty="0" smtClean="0">
                <a:latin typeface="Calibri" pitchFamily="34" charset="0"/>
                <a:cs typeface="Calibri" pitchFamily="34" charset="0"/>
                <a:hlinkClick r:id="rId2"/>
              </a:rPr>
              <a:t>de.wordpress.org/support</a:t>
            </a:r>
            <a:r>
              <a:rPr lang="de-DE" sz="1600" dirty="0" smtClean="0">
                <a:latin typeface="Calibri" pitchFamily="34" charset="0"/>
                <a:cs typeface="Calibri" pitchFamily="34" charset="0"/>
                <a:hlinkClick r:id="rId2"/>
              </a:rPr>
              <a:t>/</a:t>
            </a:r>
            <a:endParaRPr lang="de-DE" sz="1600" dirty="0" smtClean="0">
              <a:latin typeface="Calibri" pitchFamily="34" charset="0"/>
              <a:cs typeface="Calibri" pitchFamily="34" charset="0"/>
            </a:endParaRPr>
          </a:p>
          <a:p>
            <a:pPr marL="88900" lvl="0">
              <a:spcBef>
                <a:spcPts val="400"/>
              </a:spcBef>
              <a:buClr>
                <a:schemeClr val="accent1"/>
              </a:buClr>
              <a:buSzPct val="68000"/>
            </a:pPr>
            <a:endParaRPr lang="de-DE" sz="2000" dirty="0" smtClean="0"/>
          </a:p>
          <a:p>
            <a:pPr marL="88900" lvl="0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de-DE" sz="2000" spc="-1" dirty="0" smtClean="0">
                <a:solidFill>
                  <a:srgbClr val="595959"/>
                </a:solidFill>
                <a:latin typeface="Calibri" pitchFamily="34" charset="0"/>
                <a:cs typeface="Calibri" pitchFamily="34" charset="0"/>
              </a:rPr>
              <a:t>Seiten zum Thema Backup im Internet:</a:t>
            </a:r>
          </a:p>
          <a:p>
            <a:pPr marL="357188" lvl="0" indent="-268288">
              <a:spcBef>
                <a:spcPts val="400"/>
              </a:spcBef>
              <a:buClr>
                <a:schemeClr val="accent1"/>
              </a:buClr>
              <a:buSzPct val="68000"/>
              <a:buFont typeface="Arial" pitchFamily="34" charset="0"/>
              <a:buChar char="•"/>
            </a:pPr>
            <a:r>
              <a:rPr lang="de-DE" sz="1600" dirty="0" smtClean="0">
                <a:latin typeface="Calibri" pitchFamily="34" charset="0"/>
                <a:cs typeface="Calibri" pitchFamily="34" charset="0"/>
                <a:hlinkClick r:id="rId3"/>
              </a:rPr>
              <a:t>https://wordpress.org/plugins/updraftplus/ </a:t>
            </a:r>
            <a:endParaRPr lang="de-DE" sz="1600" dirty="0" smtClean="0">
              <a:latin typeface="Calibri" pitchFamily="34" charset="0"/>
              <a:cs typeface="Calibri" pitchFamily="34" charset="0"/>
            </a:endParaRPr>
          </a:p>
          <a:p>
            <a:pPr marL="357188" lvl="0" indent="-268288">
              <a:spcBef>
                <a:spcPts val="400"/>
              </a:spcBef>
              <a:buClr>
                <a:schemeClr val="accent1"/>
              </a:buClr>
              <a:buSzPct val="68000"/>
              <a:buFont typeface="Arial" pitchFamily="34" charset="0"/>
              <a:buChar char="•"/>
            </a:pPr>
            <a:r>
              <a:rPr lang="de-DE" sz="1600" dirty="0" smtClean="0">
                <a:latin typeface="Calibri" pitchFamily="34" charset="0"/>
                <a:cs typeface="Calibri" pitchFamily="34" charset="0"/>
                <a:hlinkClick r:id="rId4"/>
              </a:rPr>
              <a:t>https://updraftplus.com/wp-cli-updraftplus-documentation/</a:t>
            </a:r>
            <a:endParaRPr lang="de-DE" sz="1600" dirty="0" smtClean="0">
              <a:latin typeface="Calibri" pitchFamily="34" charset="0"/>
              <a:cs typeface="Calibri" pitchFamily="34" charset="0"/>
            </a:endParaRPr>
          </a:p>
          <a:p>
            <a:pPr marL="357188" lvl="0" indent="-268288">
              <a:spcBef>
                <a:spcPts val="400"/>
              </a:spcBef>
              <a:buClr>
                <a:schemeClr val="accent1"/>
              </a:buClr>
              <a:buSzPct val="68000"/>
              <a:buFont typeface="Arial" pitchFamily="34" charset="0"/>
              <a:buChar char="•"/>
            </a:pPr>
            <a:r>
              <a:rPr lang="de-DE" sz="1600" dirty="0" smtClean="0">
                <a:latin typeface="Calibri" pitchFamily="34" charset="0"/>
                <a:cs typeface="Calibri" pitchFamily="34" charset="0"/>
                <a:hlinkClick r:id="rId5"/>
              </a:rPr>
              <a:t>https://wordpress.org/plugins/duplicator/</a:t>
            </a:r>
          </a:p>
          <a:p>
            <a:pPr marL="357188" lvl="0" indent="-268288">
              <a:spcBef>
                <a:spcPts val="400"/>
              </a:spcBef>
              <a:buClr>
                <a:schemeClr val="accent1"/>
              </a:buClr>
              <a:buSzPct val="68000"/>
              <a:buFont typeface="Arial" pitchFamily="34" charset="0"/>
              <a:buChar char="•"/>
            </a:pPr>
            <a:r>
              <a:rPr lang="de-DE" sz="1600" dirty="0" smtClean="0">
                <a:latin typeface="Calibri" pitchFamily="34" charset="0"/>
                <a:cs typeface="Calibri" pitchFamily="34" charset="0"/>
                <a:hlinkClick r:id="rId6"/>
              </a:rPr>
              <a:t>https://www.webtimiser.de/wordpress-umziehen-mit-duplicator/</a:t>
            </a:r>
            <a:r>
              <a:rPr lang="de-DE" sz="1600" dirty="0" smtClean="0">
                <a:latin typeface="Calibri" pitchFamily="34" charset="0"/>
                <a:cs typeface="Calibri" pitchFamily="34" charset="0"/>
                <a:hlinkClick r:id="rId5"/>
              </a:rPr>
              <a:t> </a:t>
            </a:r>
            <a:endParaRPr lang="de-DE" sz="1600" dirty="0" smtClean="0">
              <a:latin typeface="Calibri" pitchFamily="34" charset="0"/>
              <a:cs typeface="Calibri" pitchFamily="34" charset="0"/>
            </a:endParaRPr>
          </a:p>
          <a:p>
            <a:pPr marL="357188" lvl="0" indent="-268288">
              <a:spcBef>
                <a:spcPts val="400"/>
              </a:spcBef>
              <a:buClr>
                <a:schemeClr val="accent1"/>
              </a:buClr>
              <a:buSzPct val="68000"/>
              <a:buFont typeface="Arial" pitchFamily="34" charset="0"/>
              <a:buChar char="•"/>
            </a:pPr>
            <a:r>
              <a:rPr lang="de-DE" sz="1600" dirty="0" smtClean="0">
                <a:latin typeface="Calibri" pitchFamily="34" charset="0"/>
                <a:cs typeface="Calibri" pitchFamily="34" charset="0"/>
                <a:hlinkClick r:id="rId7"/>
              </a:rPr>
              <a:t>https://www.miss-webdesign.at/wordpress-backup-erstellen-und-wiederherstellen</a:t>
            </a:r>
            <a:r>
              <a:rPr lang="de-DE" sz="1600" dirty="0" smtClean="0">
                <a:latin typeface="Calibri" pitchFamily="34" charset="0"/>
                <a:cs typeface="Calibri" pitchFamily="34" charset="0"/>
                <a:hlinkClick r:id="rId7"/>
              </a:rPr>
              <a:t>/</a:t>
            </a:r>
            <a:endParaRPr lang="de-DE" sz="1600" dirty="0" smtClean="0">
              <a:latin typeface="Calibri" pitchFamily="34" charset="0"/>
              <a:cs typeface="Calibri" pitchFamily="34" charset="0"/>
            </a:endParaRPr>
          </a:p>
          <a:p>
            <a:pPr marL="357188" lvl="0" indent="-268288">
              <a:spcBef>
                <a:spcPts val="400"/>
              </a:spcBef>
              <a:buClr>
                <a:schemeClr val="accent1"/>
              </a:buClr>
              <a:buSzPct val="68000"/>
              <a:buFont typeface="Arial" pitchFamily="34" charset="0"/>
              <a:buChar char="•"/>
            </a:pPr>
            <a:r>
              <a:rPr lang="de-DE" sz="1600" dirty="0" smtClean="0">
                <a:latin typeface="Calibri" pitchFamily="34" charset="0"/>
                <a:cs typeface="Calibri" pitchFamily="34" charset="0"/>
                <a:hlinkClick r:id="rId8"/>
              </a:rPr>
              <a:t>https://de.wordpress.org/plugins/backwpup/</a:t>
            </a:r>
            <a:endParaRPr lang="de-DE" sz="1600" dirty="0" smtClean="0">
              <a:latin typeface="Calibri" pitchFamily="34" charset="0"/>
              <a:cs typeface="Calibri" pitchFamily="34" charset="0"/>
            </a:endParaRPr>
          </a:p>
          <a:p>
            <a:pPr marL="88900" lvl="0">
              <a:spcBef>
                <a:spcPts val="400"/>
              </a:spcBef>
              <a:buClr>
                <a:schemeClr val="accent1"/>
              </a:buClr>
              <a:buSzPct val="68000"/>
            </a:pPr>
            <a:endParaRPr lang="de-DE" sz="2000" dirty="0" smtClean="0"/>
          </a:p>
          <a:p>
            <a:pPr marL="88900" lvl="0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de-DE" sz="2000" dirty="0" smtClean="0">
                <a:latin typeface="Calibri" pitchFamily="34" charset="0"/>
                <a:cs typeface="Calibri" pitchFamily="34" charset="0"/>
              </a:rPr>
              <a:t>Autorenseite: </a:t>
            </a:r>
            <a:endParaRPr lang="de-DE" sz="2000" dirty="0" smtClean="0">
              <a:latin typeface="Calibri" pitchFamily="34" charset="0"/>
              <a:cs typeface="Calibri" pitchFamily="34" charset="0"/>
            </a:endParaRPr>
          </a:p>
          <a:p>
            <a:pPr marL="357188" lvl="0" indent="-268288">
              <a:spcBef>
                <a:spcPts val="400"/>
              </a:spcBef>
              <a:buClr>
                <a:schemeClr val="accent1"/>
              </a:buClr>
              <a:buSzPct val="68000"/>
              <a:buFont typeface="Arial" pitchFamily="34" charset="0"/>
              <a:buChar char="•"/>
            </a:pPr>
            <a:r>
              <a:rPr lang="de-DE" sz="1600" dirty="0" smtClean="0">
                <a:latin typeface="Calibri" pitchFamily="34" charset="0"/>
                <a:cs typeface="Calibri" pitchFamily="34" charset="0"/>
                <a:hlinkClick r:id="rId9"/>
              </a:rPr>
              <a:t>https</a:t>
            </a:r>
            <a:r>
              <a:rPr lang="de-DE" sz="1600" dirty="0" smtClean="0">
                <a:latin typeface="Calibri" pitchFamily="34" charset="0"/>
                <a:cs typeface="Calibri" pitchFamily="34" charset="0"/>
                <a:hlinkClick r:id="rId9"/>
              </a:rPr>
              <a:t>://haurand.com/</a:t>
            </a:r>
            <a:endParaRPr lang="de-DE" sz="1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itel 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Danke</a:t>
            </a:r>
            <a:endParaRPr kumimoji="0" lang="de-DE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481329"/>
            <a:ext cx="6563072" cy="3387832"/>
          </a:xfrm>
        </p:spPr>
        <p:txBody>
          <a:bodyPr>
            <a:normAutofit/>
          </a:bodyPr>
          <a:lstStyle/>
          <a:p>
            <a:r>
              <a:rPr lang="de-DE" sz="2400" dirty="0" smtClean="0"/>
              <a:t>Hans-Gerd Gerhards</a:t>
            </a:r>
          </a:p>
          <a:p>
            <a:r>
              <a:rPr lang="de-DE" sz="2400" dirty="0" smtClean="0"/>
              <a:t>Webseiten seit ca. 20 Jahren - zunächst statische, später dynamische Seiten. </a:t>
            </a:r>
          </a:p>
          <a:p>
            <a:r>
              <a:rPr lang="de-DE" sz="2400" dirty="0" smtClean="0"/>
              <a:t>Weiterentwicklung eines kleinen CMS, dann aber (leider erst 2015) Umstieg auf WordPress. </a:t>
            </a:r>
          </a:p>
          <a:p>
            <a:r>
              <a:rPr lang="de-DE" sz="2400" dirty="0" smtClean="0"/>
              <a:t>Moderator im deutschen Support-Forum </a:t>
            </a:r>
            <a:r>
              <a:rPr lang="de-DE" sz="2400" dirty="0" smtClean="0">
                <a:hlinkClick r:id="rId2"/>
              </a:rPr>
              <a:t>https://de.wordpress.org/support/</a:t>
            </a:r>
            <a:endParaRPr lang="de-DE" sz="2400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Calibri" pitchFamily="34" charset="0"/>
                <a:cs typeface="Calibri" pitchFamily="34" charset="0"/>
              </a:rPr>
              <a:t>Vorstellung</a:t>
            </a:r>
            <a:endParaRPr lang="de-DE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Grafik 3" descr="IMG-20200106-WA00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80312" y="332656"/>
            <a:ext cx="1404156" cy="18722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395536" y="1484785"/>
            <a:ext cx="8229600" cy="5760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sz="2400" spc="-1" dirty="0" smtClean="0">
                <a:solidFill>
                  <a:srgbClr val="595959"/>
                </a:solidFill>
              </a:rPr>
              <a:t>Hilferufe aus dem Forum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400" dirty="0" smtClean="0">
                <a:latin typeface="Calibri" pitchFamily="34" charset="0"/>
                <a:cs typeface="Calibri" pitchFamily="34" charset="0"/>
              </a:rPr>
              <a:t>Warum Backups ?</a:t>
            </a:r>
            <a:endParaRPr lang="de-DE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611561" y="1988840"/>
            <a:ext cx="6912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>
              <a:buFont typeface="Arial" pitchFamily="34" charset="0"/>
              <a:buChar char="•"/>
            </a:pPr>
            <a:r>
              <a:rPr lang="de-DE" dirty="0" smtClean="0">
                <a:latin typeface="Calibri" pitchFamily="34" charset="0"/>
                <a:cs typeface="Calibri" pitchFamily="34" charset="0"/>
              </a:rPr>
              <a:t>„ich habe ein Update gemacht und jetzt habe ich eine weiße Seite“</a:t>
            </a:r>
          </a:p>
          <a:p>
            <a:pPr marL="179388" indent="-179388">
              <a:buFont typeface="Arial" pitchFamily="34" charset="0"/>
              <a:buChar char="•"/>
            </a:pPr>
            <a:r>
              <a:rPr lang="de-DE" dirty="0" smtClean="0">
                <a:latin typeface="Calibri" pitchFamily="34" charset="0"/>
                <a:cs typeface="Calibri" pitchFamily="34" charset="0"/>
              </a:rPr>
              <a:t>„ich habe vermutlich eine Datei per FTP gelöscht und jetzt wird die Seite nicht mehr geladen“</a:t>
            </a:r>
            <a:endParaRPr lang="de-DE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Inhaltsplatzhalter 1"/>
          <p:cNvSpPr txBox="1">
            <a:spLocks/>
          </p:cNvSpPr>
          <p:nvPr/>
        </p:nvSpPr>
        <p:spPr>
          <a:xfrm>
            <a:off x="539552" y="5445224"/>
            <a:ext cx="8229600" cy="5040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de-DE" sz="2400" spc="-1" dirty="0" smtClean="0">
              <a:solidFill>
                <a:srgbClr val="595959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9220" name="Picture 4" descr="https://aachenerkinder.de/wp-content/uploads/2018/01/platzhalter_hilfe_help-153094_640-e151741253779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404664"/>
            <a:ext cx="1543028" cy="1296144"/>
          </a:xfrm>
          <a:prstGeom prst="rect">
            <a:avLst/>
          </a:prstGeom>
          <a:noFill/>
        </p:spPr>
      </p:pic>
      <p:sp>
        <p:nvSpPr>
          <p:cNvPr id="10" name="Textfeld 9"/>
          <p:cNvSpPr txBox="1"/>
          <p:nvPr/>
        </p:nvSpPr>
        <p:spPr>
          <a:xfrm>
            <a:off x="7092280" y="1772816"/>
            <a:ext cx="14058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>
                <a:latin typeface="Calibri" pitchFamily="34" charset="0"/>
                <a:cs typeface="Calibri" pitchFamily="34" charset="0"/>
              </a:rPr>
              <a:t>Grafik: pixabay.com</a:t>
            </a:r>
            <a:endParaRPr lang="de-DE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Inhaltsplatzhalter 1"/>
          <p:cNvSpPr txBox="1">
            <a:spLocks/>
          </p:cNvSpPr>
          <p:nvPr/>
        </p:nvSpPr>
        <p:spPr>
          <a:xfrm>
            <a:off x="539552" y="4221088"/>
            <a:ext cx="8229600" cy="7920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de-DE" sz="2400" spc="-1" dirty="0" smtClean="0">
              <a:solidFill>
                <a:srgbClr val="59595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Inhaltsplatzhalter 1"/>
          <p:cNvSpPr txBox="1">
            <a:spLocks/>
          </p:cNvSpPr>
          <p:nvPr/>
        </p:nvSpPr>
        <p:spPr>
          <a:xfrm>
            <a:off x="539552" y="3789040"/>
            <a:ext cx="8229600" cy="57606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de-DE" sz="2400" spc="-1" dirty="0" smtClean="0">
              <a:solidFill>
                <a:srgbClr val="59595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Inhaltsplatzhalter 1"/>
          <p:cNvSpPr txBox="1">
            <a:spLocks/>
          </p:cNvSpPr>
          <p:nvPr/>
        </p:nvSpPr>
        <p:spPr>
          <a:xfrm>
            <a:off x="539552" y="3356992"/>
            <a:ext cx="8229600" cy="25922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de-DE" sz="2400" spc="-1" dirty="0" smtClean="0">
                <a:solidFill>
                  <a:srgbClr val="595959"/>
                </a:solidFill>
                <a:latin typeface="Calibri" pitchFamily="34" charset="0"/>
                <a:cs typeface="Calibri" pitchFamily="34" charset="0"/>
              </a:rPr>
              <a:t>Ruhe bewahren. Plan für </a:t>
            </a:r>
            <a:r>
              <a:rPr lang="de-DE" sz="2400" spc="-1" dirty="0" err="1" smtClean="0">
                <a:solidFill>
                  <a:srgbClr val="595959"/>
                </a:solidFill>
                <a:latin typeface="Calibri" pitchFamily="34" charset="0"/>
                <a:cs typeface="Calibri" pitchFamily="34" charset="0"/>
              </a:rPr>
              <a:t>Notfallzenario</a:t>
            </a:r>
            <a:r>
              <a:rPr lang="de-DE" sz="2400" spc="-1" dirty="0" smtClean="0">
                <a:solidFill>
                  <a:srgbClr val="595959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de-DE" sz="2400" spc="-1" dirty="0" smtClean="0">
                <a:solidFill>
                  <a:srgbClr val="595959"/>
                </a:solidFill>
                <a:latin typeface="Calibri" pitchFamily="34" charset="0"/>
                <a:cs typeface="Calibri" pitchFamily="34" charset="0"/>
              </a:rPr>
              <a:t>Wiederherstellen eines Backups in einer Testumgebung.</a:t>
            </a:r>
          </a:p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de-DE" sz="2400" spc="-1" dirty="0" smtClean="0">
                <a:solidFill>
                  <a:srgbClr val="595959"/>
                </a:solidFill>
                <a:latin typeface="Calibri" pitchFamily="34" charset="0"/>
                <a:cs typeface="Calibri" pitchFamily="34" charset="0"/>
              </a:rPr>
              <a:t>Zusätzlich die Backups extern, z. B. auf dem lokalen Rechner und/oder in einer </a:t>
            </a:r>
            <a:r>
              <a:rPr lang="de-DE" sz="2400" spc="-1" dirty="0" err="1" smtClean="0">
                <a:solidFill>
                  <a:srgbClr val="595959"/>
                </a:solidFill>
                <a:latin typeface="Calibri" pitchFamily="34" charset="0"/>
                <a:cs typeface="Calibri" pitchFamily="34" charset="0"/>
              </a:rPr>
              <a:t>Cloud</a:t>
            </a:r>
            <a:r>
              <a:rPr lang="de-DE" sz="2400" spc="-1" dirty="0" smtClean="0">
                <a:solidFill>
                  <a:srgbClr val="595959"/>
                </a:solidFill>
                <a:latin typeface="Calibri" pitchFamily="34" charset="0"/>
                <a:cs typeface="Calibri" pitchFamily="34" charset="0"/>
              </a:rPr>
              <a:t> ablegen. </a:t>
            </a:r>
          </a:p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de-DE" sz="2400" spc="-1" dirty="0" smtClean="0">
                <a:solidFill>
                  <a:srgbClr val="595959"/>
                </a:solidFill>
                <a:latin typeface="Calibri" pitchFamily="34" charset="0"/>
                <a:cs typeface="Calibri" pitchFamily="34" charset="0"/>
              </a:rPr>
              <a:t>Möglichst nur ein </a:t>
            </a:r>
            <a:r>
              <a:rPr lang="de-DE" sz="2400" spc="-1" dirty="0" err="1" smtClean="0">
                <a:solidFill>
                  <a:srgbClr val="595959"/>
                </a:solidFill>
                <a:latin typeface="Calibri" pitchFamily="34" charset="0"/>
                <a:cs typeface="Calibri" pitchFamily="34" charset="0"/>
              </a:rPr>
              <a:t>Plugin</a:t>
            </a:r>
            <a:r>
              <a:rPr lang="de-DE" sz="2400" spc="-1" dirty="0" smtClean="0">
                <a:solidFill>
                  <a:srgbClr val="595959"/>
                </a:solidFill>
                <a:latin typeface="Calibri" pitchFamily="34" charset="0"/>
                <a:cs typeface="Calibri" pitchFamily="34" charset="0"/>
              </a:rPr>
              <a:t> für Backups verwenden.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de-DE" sz="2400" spc="-1" dirty="0" smtClean="0">
                <a:solidFill>
                  <a:srgbClr val="595959"/>
                </a:solidFill>
                <a:latin typeface="Calibri" pitchFamily="34" charset="0"/>
                <a:cs typeface="Calibri" pitchFamily="34" charset="0"/>
              </a:rPr>
              <a:t>Mehrere Backups mit einem Backup-Plan.</a:t>
            </a:r>
          </a:p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de-DE" sz="2400" spc="-1" dirty="0" smtClean="0">
              <a:solidFill>
                <a:srgbClr val="595959"/>
              </a:solidFill>
              <a:latin typeface="Calibri" pitchFamily="34" charset="0"/>
              <a:cs typeface="Calibri" pitchFamily="34" charset="0"/>
            </a:endParaRP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de-DE" sz="2400" spc="-1" dirty="0" smtClean="0">
              <a:solidFill>
                <a:srgbClr val="595959"/>
              </a:solidFill>
              <a:latin typeface="Calibri" pitchFamily="34" charset="0"/>
              <a:cs typeface="Calibri" pitchFamily="34" charset="0"/>
            </a:endParaRPr>
          </a:p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de-DE" sz="2400" spc="-1" dirty="0" smtClean="0">
              <a:solidFill>
                <a:srgbClr val="595959"/>
              </a:solidFill>
              <a:latin typeface="Calibri" pitchFamily="34" charset="0"/>
              <a:cs typeface="Calibri" pitchFamily="34" charset="0"/>
            </a:endParaRP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de-DE" sz="2400" spc="-1" dirty="0" smtClean="0">
              <a:solidFill>
                <a:srgbClr val="59595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467544" y="292494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spc="-1" dirty="0" smtClean="0">
                <a:solidFill>
                  <a:srgbClr val="595959"/>
                </a:solidFill>
                <a:latin typeface="Calibri" pitchFamily="34" charset="0"/>
                <a:cs typeface="Calibri" pitchFamily="34" charset="0"/>
              </a:rPr>
              <a:t>Wichtig</a:t>
            </a:r>
            <a:r>
              <a:rPr lang="de-DE" spc="-1" dirty="0" smtClean="0">
                <a:solidFill>
                  <a:srgbClr val="595959"/>
                </a:solidFill>
                <a:latin typeface="Calibri" pitchFamily="34" charset="0"/>
                <a:cs typeface="Calibri" pitchFamily="34" charset="0"/>
              </a:rPr>
              <a:t>: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6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Es gibt Hoster, die Backups anlegen.</a:t>
            </a:r>
          </a:p>
          <a:p>
            <a:pPr>
              <a:buNone/>
            </a:pPr>
            <a:r>
              <a:rPr lang="de-DE" dirty="0" smtClean="0"/>
              <a:t>Beachten:</a:t>
            </a:r>
          </a:p>
          <a:p>
            <a:pPr marL="358775" indent="-269875"/>
            <a:r>
              <a:rPr lang="de-DE" dirty="0" smtClean="0"/>
              <a:t>Bei einigen </a:t>
            </a:r>
            <a:r>
              <a:rPr lang="de-DE" dirty="0" err="1" smtClean="0"/>
              <a:t>Hostern</a:t>
            </a:r>
            <a:r>
              <a:rPr lang="de-DE" dirty="0" smtClean="0"/>
              <a:t> ist die Wiederherstellung der Sicherung mit Kosten verbunden.</a:t>
            </a:r>
          </a:p>
          <a:p>
            <a:pPr marL="358775" indent="-269875"/>
            <a:r>
              <a:rPr lang="de-DE" dirty="0" smtClean="0"/>
              <a:t>Backups zumindest der letzten zwei Wochen, egal welches Backup-Intervall möglich ist.</a:t>
            </a:r>
          </a:p>
          <a:p>
            <a:pPr marL="358775" indent="-269875"/>
            <a:r>
              <a:rPr lang="de-DE" dirty="0" smtClean="0"/>
              <a:t>Backups sollten zum Download zur Verfügung stehen.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Calibri" pitchFamily="34" charset="0"/>
                <a:cs typeface="Calibri" pitchFamily="34" charset="0"/>
              </a:rPr>
              <a:t>Backup durch den Hoster</a:t>
            </a:r>
            <a:endParaRPr lang="de-DE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481328"/>
            <a:ext cx="4978896" cy="4539959"/>
          </a:xfrm>
        </p:spPr>
        <p:txBody>
          <a:bodyPr>
            <a:normAutofit lnSpcReduction="10000"/>
          </a:bodyPr>
          <a:lstStyle/>
          <a:p>
            <a:pPr marL="358775" indent="-249238"/>
            <a:r>
              <a:rPr lang="de-DE" sz="2400" spc="-1" dirty="0" err="1" smtClean="0">
                <a:solidFill>
                  <a:srgbClr val="595959"/>
                </a:solidFill>
              </a:rPr>
              <a:t>Plugins</a:t>
            </a:r>
            <a:r>
              <a:rPr lang="de-DE" sz="2400" spc="-1" dirty="0" smtClean="0">
                <a:solidFill>
                  <a:srgbClr val="595959"/>
                </a:solidFill>
              </a:rPr>
              <a:t>, </a:t>
            </a:r>
            <a:r>
              <a:rPr lang="de-DE" sz="2400" spc="-1" dirty="0" err="1" smtClean="0">
                <a:solidFill>
                  <a:srgbClr val="595959"/>
                </a:solidFill>
              </a:rPr>
              <a:t>Themes</a:t>
            </a:r>
            <a:r>
              <a:rPr lang="de-DE" sz="2400" spc="-1" dirty="0" smtClean="0">
                <a:solidFill>
                  <a:srgbClr val="595959"/>
                </a:solidFill>
              </a:rPr>
              <a:t>, Uploads , etc. liegen im Verzeichnis `</a:t>
            </a:r>
            <a:r>
              <a:rPr lang="de-DE" sz="2400" b="1" spc="-1" dirty="0" err="1" smtClean="0">
                <a:solidFill>
                  <a:srgbClr val="595959"/>
                </a:solidFill>
              </a:rPr>
              <a:t>wp-content</a:t>
            </a:r>
            <a:r>
              <a:rPr lang="de-DE" sz="2400" spc="-1" dirty="0" smtClean="0">
                <a:solidFill>
                  <a:srgbClr val="595959"/>
                </a:solidFill>
              </a:rPr>
              <a:t>`.</a:t>
            </a:r>
          </a:p>
          <a:p>
            <a:pPr marL="358775" indent="-249238"/>
            <a:r>
              <a:rPr lang="de-DE" sz="2400" spc="-1" dirty="0" smtClean="0">
                <a:solidFill>
                  <a:srgbClr val="595959"/>
                </a:solidFill>
              </a:rPr>
              <a:t>`</a:t>
            </a:r>
            <a:r>
              <a:rPr lang="de-DE" sz="2400" b="1" spc="-1" dirty="0" smtClean="0">
                <a:solidFill>
                  <a:srgbClr val="595959"/>
                </a:solidFill>
              </a:rPr>
              <a:t>wp-config.php</a:t>
            </a:r>
            <a:r>
              <a:rPr lang="de-DE" sz="2400" spc="-1" dirty="0" smtClean="0">
                <a:solidFill>
                  <a:srgbClr val="595959"/>
                </a:solidFill>
              </a:rPr>
              <a:t>` enthält Einstellungen (z. B. Datenbankzugriff)</a:t>
            </a:r>
          </a:p>
          <a:p>
            <a:pPr marL="358775" indent="-249238"/>
            <a:r>
              <a:rPr lang="de-DE" sz="2400" spc="-1" dirty="0" smtClean="0">
                <a:solidFill>
                  <a:srgbClr val="595959"/>
                </a:solidFill>
              </a:rPr>
              <a:t>`</a:t>
            </a:r>
            <a:r>
              <a:rPr lang="de-DE" sz="2400" b="1" spc="-1" dirty="0" smtClean="0">
                <a:solidFill>
                  <a:srgbClr val="595959"/>
                </a:solidFill>
              </a:rPr>
              <a:t>.</a:t>
            </a:r>
            <a:r>
              <a:rPr lang="de-DE" sz="2400" b="1" spc="-1" dirty="0" err="1" smtClean="0">
                <a:solidFill>
                  <a:srgbClr val="595959"/>
                </a:solidFill>
              </a:rPr>
              <a:t>htaccess</a:t>
            </a:r>
            <a:r>
              <a:rPr lang="de-DE" sz="2400" spc="-1" dirty="0" smtClean="0">
                <a:solidFill>
                  <a:srgbClr val="595959"/>
                </a:solidFill>
              </a:rPr>
              <a:t>`: Konfigurationsanweisungen für Webserver. Diese Datei wird aber automatisch von WordPress erstellt, wenn sie nicht da ist</a:t>
            </a:r>
            <a:r>
              <a:rPr lang="de-DE" sz="2400" spc="-1" dirty="0" smtClean="0">
                <a:solidFill>
                  <a:srgbClr val="595959"/>
                </a:solidFill>
              </a:rPr>
              <a:t>.</a:t>
            </a:r>
          </a:p>
          <a:p>
            <a:pPr marL="358775" indent="-249238"/>
            <a:r>
              <a:rPr lang="de-DE" sz="2400" spc="-1" dirty="0" smtClean="0">
                <a:solidFill>
                  <a:srgbClr val="595959"/>
                </a:solidFill>
              </a:rPr>
              <a:t>Root-Ordner separat sichern (wegen Zugangsdaten)</a:t>
            </a:r>
            <a:endParaRPr lang="de-DE" sz="2400" spc="-1" dirty="0" smtClean="0">
              <a:solidFill>
                <a:srgbClr val="595959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87008" cy="1143000"/>
          </a:xfrm>
        </p:spPr>
        <p:txBody>
          <a:bodyPr>
            <a:normAutofit fontScale="90000"/>
          </a:bodyPr>
          <a:lstStyle/>
          <a:p>
            <a:r>
              <a:rPr lang="de-DE" dirty="0" smtClean="0">
                <a:latin typeface="Calibri" pitchFamily="34" charset="0"/>
                <a:cs typeface="Calibri" pitchFamily="34" charset="0"/>
              </a:rPr>
              <a:t>Welche Dateien müssen gesichert werden</a:t>
            </a:r>
            <a:endParaRPr lang="de-DE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476672"/>
            <a:ext cx="2819400" cy="564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481329"/>
            <a:ext cx="5554960" cy="2235704"/>
          </a:xfrm>
        </p:spPr>
        <p:txBody>
          <a:bodyPr>
            <a:normAutofit fontScale="92500" lnSpcReduction="20000"/>
          </a:bodyPr>
          <a:lstStyle/>
          <a:p>
            <a:pPr marL="358775" indent="-269875"/>
            <a:r>
              <a:rPr lang="de-DE" sz="3000" spc="-1" dirty="0" smtClean="0">
                <a:solidFill>
                  <a:srgbClr val="595959"/>
                </a:solidFill>
              </a:rPr>
              <a:t>Einstellungen, </a:t>
            </a:r>
            <a:r>
              <a:rPr lang="de-DE" sz="3000" spc="-1" dirty="0" smtClean="0">
                <a:solidFill>
                  <a:srgbClr val="595959"/>
                </a:solidFill>
              </a:rPr>
              <a:t/>
            </a:r>
            <a:br>
              <a:rPr lang="de-DE" sz="3000" spc="-1" dirty="0" smtClean="0">
                <a:solidFill>
                  <a:srgbClr val="595959"/>
                </a:solidFill>
              </a:rPr>
            </a:br>
            <a:r>
              <a:rPr lang="de-DE" sz="3000" spc="-1" dirty="0" smtClean="0">
                <a:solidFill>
                  <a:srgbClr val="595959"/>
                </a:solidFill>
              </a:rPr>
              <a:t>Beiträge </a:t>
            </a:r>
            <a:r>
              <a:rPr lang="de-DE" sz="3000" spc="-1" dirty="0" smtClean="0">
                <a:solidFill>
                  <a:srgbClr val="595959"/>
                </a:solidFill>
              </a:rPr>
              <a:t>und Seiten </a:t>
            </a:r>
            <a:r>
              <a:rPr lang="de-DE" sz="3000" spc="-1" dirty="0" smtClean="0">
                <a:solidFill>
                  <a:srgbClr val="595959"/>
                </a:solidFill>
              </a:rPr>
              <a:t/>
            </a:r>
            <a:br>
              <a:rPr lang="de-DE" sz="3000" spc="-1" dirty="0" smtClean="0">
                <a:solidFill>
                  <a:srgbClr val="595959"/>
                </a:solidFill>
              </a:rPr>
            </a:br>
            <a:r>
              <a:rPr lang="de-DE" sz="3000" spc="-1" dirty="0" smtClean="0">
                <a:solidFill>
                  <a:srgbClr val="595959"/>
                </a:solidFill>
              </a:rPr>
              <a:t>User</a:t>
            </a:r>
            <a:r>
              <a:rPr lang="de-DE" sz="3000" spc="-1" dirty="0" smtClean="0">
                <a:solidFill>
                  <a:srgbClr val="595959"/>
                </a:solidFill>
              </a:rPr>
              <a:t>, </a:t>
            </a:r>
            <a:r>
              <a:rPr lang="de-DE" sz="3000" spc="-1" dirty="0" smtClean="0">
                <a:solidFill>
                  <a:srgbClr val="595959"/>
                </a:solidFill>
              </a:rPr>
              <a:t/>
            </a:r>
            <a:br>
              <a:rPr lang="de-DE" sz="3000" spc="-1" dirty="0" smtClean="0">
                <a:solidFill>
                  <a:srgbClr val="595959"/>
                </a:solidFill>
              </a:rPr>
            </a:br>
            <a:r>
              <a:rPr lang="de-DE" sz="3000" spc="-1" dirty="0" smtClean="0">
                <a:solidFill>
                  <a:srgbClr val="595959"/>
                </a:solidFill>
              </a:rPr>
              <a:t>sind </a:t>
            </a:r>
            <a:r>
              <a:rPr lang="de-DE" sz="3000" spc="-1" dirty="0" smtClean="0">
                <a:solidFill>
                  <a:srgbClr val="595959"/>
                </a:solidFill>
              </a:rPr>
              <a:t>in der </a:t>
            </a:r>
            <a:r>
              <a:rPr lang="de-DE" sz="3000" spc="-1" dirty="0" smtClean="0">
                <a:solidFill>
                  <a:srgbClr val="595959"/>
                </a:solidFill>
              </a:rPr>
              <a:t/>
            </a:r>
            <a:br>
              <a:rPr lang="de-DE" sz="3000" spc="-1" dirty="0" smtClean="0">
                <a:solidFill>
                  <a:srgbClr val="595959"/>
                </a:solidFill>
              </a:rPr>
            </a:br>
            <a:r>
              <a:rPr lang="de-DE" sz="3000" b="1" spc="-1" dirty="0" smtClean="0">
                <a:solidFill>
                  <a:srgbClr val="595959"/>
                </a:solidFill>
              </a:rPr>
              <a:t>Datenbank</a:t>
            </a:r>
            <a:r>
              <a:rPr lang="de-DE" sz="3000" spc="-1" dirty="0" smtClean="0">
                <a:solidFill>
                  <a:srgbClr val="595959"/>
                </a:solidFill>
              </a:rPr>
              <a:t> </a:t>
            </a:r>
            <a:br>
              <a:rPr lang="de-DE" sz="3000" spc="-1" dirty="0" smtClean="0">
                <a:solidFill>
                  <a:srgbClr val="595959"/>
                </a:solidFill>
              </a:rPr>
            </a:br>
            <a:r>
              <a:rPr lang="de-DE" sz="3000" spc="-1" dirty="0" smtClean="0">
                <a:solidFill>
                  <a:srgbClr val="595959"/>
                </a:solidFill>
              </a:rPr>
              <a:t>gespeichert</a:t>
            </a:r>
            <a:r>
              <a:rPr lang="de-DE" sz="3000" spc="-1" dirty="0" smtClean="0">
                <a:solidFill>
                  <a:srgbClr val="595959"/>
                </a:solidFill>
              </a:rPr>
              <a:t>. 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>
                <a:latin typeface="Calibri" pitchFamily="34" charset="0"/>
                <a:cs typeface="Calibri" pitchFamily="34" charset="0"/>
              </a:rPr>
              <a:t>Welche Dateien müssen gesichert werden</a:t>
            </a:r>
            <a:endParaRPr lang="de-DE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196752"/>
            <a:ext cx="222885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Gerade Verbindung mit Pfeil 5"/>
          <p:cNvCxnSpPr/>
          <p:nvPr/>
        </p:nvCxnSpPr>
        <p:spPr>
          <a:xfrm>
            <a:off x="3275856" y="1700808"/>
            <a:ext cx="3240360" cy="7920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/>
          <p:cNvCxnSpPr/>
          <p:nvPr/>
        </p:nvCxnSpPr>
        <p:spPr>
          <a:xfrm>
            <a:off x="3923928" y="2204864"/>
            <a:ext cx="2592288" cy="72008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8"/>
          <p:cNvCxnSpPr/>
          <p:nvPr/>
        </p:nvCxnSpPr>
        <p:spPr>
          <a:xfrm>
            <a:off x="1763688" y="2420888"/>
            <a:ext cx="4752528" cy="165618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2880320"/>
          </a:xfrm>
        </p:spPr>
        <p:txBody>
          <a:bodyPr>
            <a:normAutofit fontScale="92500" lnSpcReduction="20000"/>
          </a:bodyPr>
          <a:lstStyle/>
          <a:p>
            <a:pPr marL="358775" indent="-269875"/>
            <a:r>
              <a:rPr lang="de-DE" dirty="0" smtClean="0"/>
              <a:t>Datei-Sicherungsplan, Datenbank-Sicherungsplan</a:t>
            </a:r>
          </a:p>
          <a:p>
            <a:pPr marL="358775" indent="-269875"/>
            <a:r>
              <a:rPr lang="de-DE" dirty="0" smtClean="0"/>
              <a:t>Sicherung/Wiederherstellung (auch über WP CLI)</a:t>
            </a:r>
          </a:p>
          <a:p>
            <a:pPr marL="358775" indent="-269875"/>
            <a:r>
              <a:rPr lang="de-DE" dirty="0" smtClean="0"/>
              <a:t>Weitere Optionen: Migrieren/Klonen über kostenpflichtige Premium-Version</a:t>
            </a:r>
          </a:p>
          <a:p>
            <a:pPr marL="358775" indent="-269875"/>
            <a:r>
              <a:rPr lang="de-DE" dirty="0" smtClean="0"/>
              <a:t>Sicherungen können relativ einfach z. B. auf den lokalen Rechner übertragen werden</a:t>
            </a:r>
          </a:p>
          <a:p>
            <a:pPr marL="358775" indent="-269875"/>
            <a:r>
              <a:rPr lang="de-DE" dirty="0" smtClean="0"/>
              <a:t>Über 2 Millionen Installationen</a:t>
            </a:r>
          </a:p>
          <a:p>
            <a:pPr marL="603250" indent="-514350">
              <a:buNone/>
            </a:pPr>
            <a:r>
              <a:rPr lang="de-DE" dirty="0" smtClean="0">
                <a:hlinkClick r:id="rId2"/>
              </a:rPr>
              <a:t>https://de.wordpress.org/plugins/updraftplus/</a:t>
            </a:r>
            <a:endParaRPr lang="de-DE" dirty="0" smtClean="0"/>
          </a:p>
          <a:p>
            <a:pPr marL="603250" indent="-514350">
              <a:buNone/>
            </a:pPr>
            <a:endParaRPr lang="de-DE" dirty="0" smtClean="0"/>
          </a:p>
          <a:p>
            <a:pPr marL="603250" indent="-514350">
              <a:buNone/>
            </a:pP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latin typeface="Calibri" pitchFamily="34" charset="0"/>
                <a:cs typeface="Calibri" pitchFamily="34" charset="0"/>
              </a:rPr>
              <a:t>Updraft</a:t>
            </a:r>
            <a:r>
              <a:rPr lang="de-DE" dirty="0" smtClean="0">
                <a:latin typeface="Calibri" pitchFamily="34" charset="0"/>
                <a:cs typeface="Calibri" pitchFamily="34" charset="0"/>
              </a:rPr>
              <a:t> Plus</a:t>
            </a:r>
            <a:endParaRPr lang="de-DE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098" name="Picture 2" descr="https://ps.w.org/updraftplus/assets/icon-256x256.jpg?rev=16862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188640"/>
            <a:ext cx="1440160" cy="1440160"/>
          </a:xfrm>
          <a:prstGeom prst="rect">
            <a:avLst/>
          </a:prstGeom>
          <a:noFill/>
        </p:spPr>
      </p:pic>
      <p:sp>
        <p:nvSpPr>
          <p:cNvPr id="5" name="Textfeld 4"/>
          <p:cNvSpPr txBox="1"/>
          <p:nvPr/>
        </p:nvSpPr>
        <p:spPr>
          <a:xfrm>
            <a:off x="683569" y="4581128"/>
            <a:ext cx="65527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Calibri" pitchFamily="34" charset="0"/>
                <a:cs typeface="Calibri" pitchFamily="34" charset="0"/>
              </a:rPr>
              <a:t>Alternative</a:t>
            </a:r>
            <a:r>
              <a:rPr lang="de-DE" dirty="0" smtClean="0">
                <a:latin typeface="Calibri" pitchFamily="34" charset="0"/>
                <a:cs typeface="Calibri" pitchFamily="34" charset="0"/>
              </a:rPr>
              <a:t>: </a:t>
            </a:r>
            <a:r>
              <a:rPr lang="de-DE" dirty="0" err="1" smtClean="0">
                <a:latin typeface="Calibri" pitchFamily="34" charset="0"/>
                <a:cs typeface="Calibri" pitchFamily="34" charset="0"/>
              </a:rPr>
              <a:t>BackWPup</a:t>
            </a:r>
            <a:r>
              <a:rPr lang="de-DE" dirty="0" smtClean="0">
                <a:latin typeface="Calibri" pitchFamily="34" charset="0"/>
                <a:cs typeface="Calibri" pitchFamily="34" charset="0"/>
              </a:rPr>
              <a:t> - Mit über 600.000 aktiven Nutzern gehört </a:t>
            </a:r>
            <a:r>
              <a:rPr lang="de-DE" dirty="0" err="1" smtClean="0">
                <a:latin typeface="Calibri" pitchFamily="34" charset="0"/>
                <a:cs typeface="Calibri" pitchFamily="34" charset="0"/>
              </a:rPr>
              <a:t>BackWPup</a:t>
            </a:r>
            <a:r>
              <a:rPr lang="de-DE" dirty="0" smtClean="0">
                <a:latin typeface="Calibri" pitchFamily="34" charset="0"/>
                <a:cs typeface="Calibri" pitchFamily="34" charset="0"/>
              </a:rPr>
              <a:t> zu den populärsten WordPress </a:t>
            </a:r>
            <a:r>
              <a:rPr lang="de-DE" dirty="0" err="1" smtClean="0">
                <a:latin typeface="Calibri" pitchFamily="34" charset="0"/>
                <a:cs typeface="Calibri" pitchFamily="34" charset="0"/>
              </a:rPr>
              <a:t>Plugins</a:t>
            </a:r>
            <a:r>
              <a:rPr lang="de-DE" dirty="0" smtClean="0">
                <a:latin typeface="Calibri" pitchFamily="34" charset="0"/>
                <a:cs typeface="Calibri" pitchFamily="34" charset="0"/>
              </a:rPr>
              <a:t> weltweit.</a:t>
            </a:r>
            <a:br>
              <a:rPr lang="de-DE" dirty="0" smtClean="0">
                <a:latin typeface="Calibri" pitchFamily="34" charset="0"/>
                <a:cs typeface="Calibri" pitchFamily="34" charset="0"/>
              </a:rPr>
            </a:br>
            <a:r>
              <a:rPr lang="de-DE" dirty="0" smtClean="0">
                <a:hlinkClick r:id="rId4"/>
              </a:rPr>
              <a:t>https://de.wordpress.org/plugins/backwpup/</a:t>
            </a:r>
            <a:endParaRPr lang="de-DE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122" name="Picture 2" descr="https://ps.w.org/backwpup/assets/icon-256x256.png?rev=142208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40352" y="4725144"/>
            <a:ext cx="854224" cy="854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481328"/>
            <a:ext cx="6779096" cy="3459839"/>
          </a:xfrm>
        </p:spPr>
        <p:txBody>
          <a:bodyPr>
            <a:normAutofit lnSpcReduction="10000"/>
          </a:bodyPr>
          <a:lstStyle/>
          <a:p>
            <a:pPr marL="358775" indent="-269875"/>
            <a:r>
              <a:rPr lang="de-DE" dirty="0" smtClean="0"/>
              <a:t>Unterschied zu </a:t>
            </a:r>
            <a:r>
              <a:rPr lang="de-DE" dirty="0" err="1" smtClean="0"/>
              <a:t>Updraft</a:t>
            </a:r>
            <a:r>
              <a:rPr lang="de-DE" dirty="0" smtClean="0"/>
              <a:t> Plus: Core (also WordPress) wird automatisch mit gesichert. Die Seite steht danach wieder komplett zur Verfügung. </a:t>
            </a:r>
          </a:p>
          <a:p>
            <a:pPr marL="358775" indent="-269875"/>
            <a:r>
              <a:rPr lang="de-DE" dirty="0" smtClean="0"/>
              <a:t>Kostenpflichtige Version </a:t>
            </a:r>
            <a:r>
              <a:rPr lang="de-DE" dirty="0" err="1" smtClean="0"/>
              <a:t>Duplicator</a:t>
            </a:r>
            <a:r>
              <a:rPr lang="de-DE" dirty="0" smtClean="0"/>
              <a:t> Pro für Multisites und größere Projekte</a:t>
            </a:r>
          </a:p>
          <a:p>
            <a:pPr marL="358775" indent="-269875"/>
            <a:r>
              <a:rPr lang="de-DE" dirty="0" smtClean="0"/>
              <a:t>Über 1 Million Installationen</a:t>
            </a:r>
          </a:p>
          <a:p>
            <a:pPr marL="88900" indent="0">
              <a:buNone/>
            </a:pPr>
            <a:r>
              <a:rPr lang="de-DE" dirty="0" smtClean="0">
                <a:hlinkClick r:id="rId2"/>
              </a:rPr>
              <a:t>https://de.wordpress.org/plugins/duplicator/</a:t>
            </a:r>
            <a:endParaRPr lang="de-DE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latin typeface="Calibri" pitchFamily="34" charset="0"/>
                <a:cs typeface="Calibri" pitchFamily="34" charset="0"/>
              </a:rPr>
              <a:t>Duplicator</a:t>
            </a:r>
            <a:endParaRPr lang="de-DE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4" name="Picture 2" descr="https://ps.w.org/duplicator/assets/icon-256x256.png?rev=20839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98432" y="260648"/>
            <a:ext cx="1584176" cy="1584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8775" indent="-269875">
              <a:buFont typeface="+mj-lt"/>
              <a:buAutoNum type="arabicPeriod"/>
            </a:pPr>
            <a:r>
              <a:rPr lang="de-DE" dirty="0" smtClean="0"/>
              <a:t>per FTP (Stichwort z. B. </a:t>
            </a:r>
            <a:r>
              <a:rPr lang="de-DE" dirty="0" err="1" smtClean="0"/>
              <a:t>Filezilla</a:t>
            </a:r>
            <a:r>
              <a:rPr lang="de-DE" dirty="0" smtClean="0"/>
              <a:t>) Ordner sichern</a:t>
            </a:r>
          </a:p>
          <a:p>
            <a:pPr marL="358775" indent="-269875">
              <a:buFont typeface="+mj-lt"/>
              <a:buAutoNum type="arabicPeriod"/>
            </a:pPr>
            <a:r>
              <a:rPr lang="de-DE" dirty="0" smtClean="0"/>
              <a:t>z. B. über </a:t>
            </a:r>
            <a:r>
              <a:rPr lang="de-DE" dirty="0" err="1" smtClean="0"/>
              <a:t>phpMyAdmin</a:t>
            </a:r>
            <a:r>
              <a:rPr lang="de-DE" dirty="0" smtClean="0"/>
              <a:t> </a:t>
            </a:r>
            <a:r>
              <a:rPr lang="de-DE" dirty="0" err="1" smtClean="0"/>
              <a:t>Dump</a:t>
            </a:r>
            <a:r>
              <a:rPr lang="de-DE" dirty="0" smtClean="0"/>
              <a:t> der Datenbank erstellen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Calibri" pitchFamily="34" charset="0"/>
                <a:cs typeface="Calibri" pitchFamily="34" charset="0"/>
              </a:rPr>
              <a:t>Manuelle Sicherung</a:t>
            </a:r>
            <a:endParaRPr lang="de-DE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imos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imo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Deimo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Hyperion">
  <a:themeElements>
    <a:clrScheme name="Hyperion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yperio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TF02895266</Template>
  <TotalTime>0</TotalTime>
  <Words>505</Words>
  <Application>Microsoft Office PowerPoint</Application>
  <PresentationFormat>Bildschirmpräsentation (4:3)</PresentationFormat>
  <Paragraphs>72</Paragraphs>
  <Slides>11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4</vt:i4>
      </vt:variant>
      <vt:variant>
        <vt:lpstr>Folientitel</vt:lpstr>
      </vt:variant>
      <vt:variant>
        <vt:i4>11</vt:i4>
      </vt:variant>
    </vt:vector>
  </HeadingPairs>
  <TitlesOfParts>
    <vt:vector size="15" baseType="lpstr">
      <vt:lpstr>Benutzerdefiniertes Design</vt:lpstr>
      <vt:lpstr>1_Deimos</vt:lpstr>
      <vt:lpstr>1_Benutzerdefiniertes Design</vt:lpstr>
      <vt:lpstr>Hyperion</vt:lpstr>
      <vt:lpstr>Vortrag Backups</vt:lpstr>
      <vt:lpstr>Vorstellung</vt:lpstr>
      <vt:lpstr>Warum Backups ?</vt:lpstr>
      <vt:lpstr>Backup durch den Hoster</vt:lpstr>
      <vt:lpstr>Welche Dateien müssen gesichert werden</vt:lpstr>
      <vt:lpstr>Welche Dateien müssen gesichert werden</vt:lpstr>
      <vt:lpstr>Updraft Plus</vt:lpstr>
      <vt:lpstr>Duplicator</vt:lpstr>
      <vt:lpstr>Manuelle Sicherung</vt:lpstr>
      <vt:lpstr>Mehrere Backup-Plugins nutzen?</vt:lpstr>
      <vt:lpstr>Folie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Wordpress SEO</dc:title>
  <dc:creator>Gerhards</dc:creator>
  <cp:lastModifiedBy>Gerhards</cp:lastModifiedBy>
  <cp:revision>166</cp:revision>
  <dcterms:created xsi:type="dcterms:W3CDTF">2019-08-30T07:39:07Z</dcterms:created>
  <dcterms:modified xsi:type="dcterms:W3CDTF">2020-07-23T07:28:12Z</dcterms:modified>
  <dc:language>de-DE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Bildschirmpräsentation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13</vt:i4>
  </property>
</Properties>
</file>