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1"/>
    <p:sldMasterId id="2147483700" r:id="rId2"/>
    <p:sldMasterId id="2147483712" r:id="rId3"/>
    <p:sldMasterId id="2147483724" r:id="rId4"/>
  </p:sldMasterIdLst>
  <p:sldIdLst>
    <p:sldId id="274" r:id="rId5"/>
    <p:sldId id="277" r:id="rId6"/>
    <p:sldId id="269" r:id="rId7"/>
    <p:sldId id="276" r:id="rId8"/>
    <p:sldId id="270" r:id="rId9"/>
    <p:sldId id="275" r:id="rId10"/>
    <p:sldId id="271" r:id="rId11"/>
    <p:sldId id="272" r:id="rId12"/>
    <p:sldId id="273" r:id="rId13"/>
    <p:sldId id="278" r:id="rId14"/>
    <p:sldId id="268" r:id="rId15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03" autoAdjust="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731A2FBD-D6E6-4B2A-A938-A34F0F3989FE}" type="datetime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23.07.2020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12C30EC8-BCBC-420C-9717-5D164A540182}" type="slidenum">
              <a:rPr lang="de-DE" sz="1200" b="0" strike="noStrike" spc="-1" smtClean="0">
                <a:solidFill>
                  <a:srgbClr val="595959"/>
                </a:solidFill>
                <a:latin typeface="Franklin Gothic Medium"/>
              </a:rPr>
              <a:pPr algn="r">
                <a:lnSpc>
                  <a:spcPct val="100000"/>
                </a:lnSpc>
              </a:p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CC59-20D6-475A-B347-4B0E1596AFE8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71A2-BF1E-46E7-A9E7-5B119EBC12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B1C699-85FD-437A-B41A-2B326B96B9FA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429B49-BC40-4D1F-85E0-459EB565F902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ordpress.org/plugins/backwpup/" TargetMode="External"/><Relationship Id="rId3" Type="http://schemas.openxmlformats.org/officeDocument/2006/relationships/hyperlink" Target="https://wordpress.org/plugins/updraftplus/" TargetMode="External"/><Relationship Id="rId7" Type="http://schemas.openxmlformats.org/officeDocument/2006/relationships/hyperlink" Target="https://www.miss-webdesign.at/wordpress-backup-erstellen-und-wiederherstellen/" TargetMode="External"/><Relationship Id="rId2" Type="http://schemas.openxmlformats.org/officeDocument/2006/relationships/hyperlink" Target="https://de.wordpress.org/support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btimiser.de/wordpress-umziehen-mit-duplicator/" TargetMode="External"/><Relationship Id="rId5" Type="http://schemas.openxmlformats.org/officeDocument/2006/relationships/hyperlink" Target="https://wordpress.org/plugins/duplicator/" TargetMode="External"/><Relationship Id="rId4" Type="http://schemas.openxmlformats.org/officeDocument/2006/relationships/hyperlink" Target="https://updraftplus.com/wp-cli-updraftplus-documentation/" TargetMode="External"/><Relationship Id="rId9" Type="http://schemas.openxmlformats.org/officeDocument/2006/relationships/hyperlink" Target="https://hauran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e.wordpress.org/support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de.wordpress.org/plugins/updraftplu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https://de.wordpress.org/plugins/backwpup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e.wordpress.org/plugins/duplicator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15616" y="2708921"/>
            <a:ext cx="7200800" cy="3384376"/>
          </a:xfrm>
        </p:spPr>
        <p:txBody>
          <a:bodyPr>
            <a:normAutofit fontScale="92500" lnSpcReduction="20000"/>
          </a:bodyPr>
          <a:lstStyle/>
          <a:p>
            <a:pPr marL="358775" indent="-330200">
              <a:buFont typeface="+mj-lt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Vortrag eher für Einsteiger. Daher erfolgt keine Darstellung der Sicherung über WP CLI etc.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Warum Backups? - Hilferuf aus dem Forum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Backups beim Hoster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Welche Dateien müssen gesichert werden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err="1" smtClean="0">
                <a:solidFill>
                  <a:srgbClr val="002060"/>
                </a:solidFill>
              </a:rPr>
              <a:t>Plugins</a:t>
            </a:r>
            <a:r>
              <a:rPr lang="de-DE" sz="2400" spc="-1" dirty="0" smtClean="0">
                <a:solidFill>
                  <a:srgbClr val="002060"/>
                </a:solidFill>
              </a:rPr>
              <a:t>: </a:t>
            </a:r>
            <a:r>
              <a:rPr lang="de-DE" sz="2400" spc="-1" dirty="0" err="1" smtClean="0">
                <a:solidFill>
                  <a:srgbClr val="002060"/>
                </a:solidFill>
              </a:rPr>
              <a:t>Updraft</a:t>
            </a:r>
            <a:r>
              <a:rPr lang="de-DE" sz="2400" spc="-1" dirty="0" smtClean="0">
                <a:solidFill>
                  <a:srgbClr val="002060"/>
                </a:solidFill>
              </a:rPr>
              <a:t> Plus, </a:t>
            </a:r>
            <a:r>
              <a:rPr lang="de-DE" sz="2400" spc="-1" dirty="0" err="1" smtClean="0">
                <a:solidFill>
                  <a:srgbClr val="002060"/>
                </a:solidFill>
              </a:rPr>
              <a:t>Duplicator</a:t>
            </a:r>
            <a:endParaRPr lang="de-DE" sz="2400" spc="-1" dirty="0" smtClean="0">
              <a:solidFill>
                <a:srgbClr val="002060"/>
              </a:solidFill>
            </a:endParaRP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Manuelle Sicherung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Mehrere </a:t>
            </a:r>
            <a:r>
              <a:rPr lang="de-DE" sz="2400" spc="-1" dirty="0" err="1" smtClean="0">
                <a:solidFill>
                  <a:srgbClr val="002060"/>
                </a:solidFill>
              </a:rPr>
              <a:t>Plugins</a:t>
            </a:r>
            <a:r>
              <a:rPr lang="de-DE" sz="2400" spc="-1" dirty="0" smtClean="0">
                <a:solidFill>
                  <a:srgbClr val="002060"/>
                </a:solidFill>
              </a:rPr>
              <a:t> zur Sicherung?</a:t>
            </a:r>
          </a:p>
          <a:p>
            <a:pPr marL="358775" indent="-330200">
              <a:lnSpc>
                <a:spcPct val="9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002060"/>
                </a:solidFill>
              </a:rPr>
              <a:t>Praxisteil</a:t>
            </a:r>
            <a:endParaRPr lang="de-DE" sz="2400" spc="-1" dirty="0">
              <a:solidFill>
                <a:srgbClr val="00206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Vortrag Backups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053" y="620688"/>
            <a:ext cx="374141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de-DE" dirty="0" smtClean="0"/>
              <a:t>Man sollte nicht mehrere Backup-</a:t>
            </a:r>
            <a:r>
              <a:rPr lang="de-DE" dirty="0" err="1" smtClean="0"/>
              <a:t>Plugins</a:t>
            </a:r>
            <a:r>
              <a:rPr lang="de-DE" dirty="0" smtClean="0"/>
              <a:t> nutzen. Die Backups des einen </a:t>
            </a:r>
            <a:r>
              <a:rPr lang="de-DE" dirty="0" err="1" smtClean="0"/>
              <a:t>Plugins</a:t>
            </a:r>
            <a:r>
              <a:rPr lang="de-DE" dirty="0" smtClean="0"/>
              <a:t> werden evtl. mit in die Backups des anderen </a:t>
            </a:r>
            <a:r>
              <a:rPr lang="de-DE" dirty="0" err="1" smtClean="0"/>
              <a:t>Plugins</a:t>
            </a:r>
            <a:r>
              <a:rPr lang="de-DE" dirty="0" smtClean="0"/>
              <a:t> einbezogen. Geschieht dies bei beiden </a:t>
            </a:r>
            <a:r>
              <a:rPr lang="de-DE" dirty="0" err="1" smtClean="0"/>
              <a:t>Plugins</a:t>
            </a:r>
            <a:r>
              <a:rPr lang="de-DE" dirty="0" smtClean="0"/>
              <a:t>, werden die Backups immer größer.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Mehrere Backup-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Plugins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nutzen?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467544" y="1124744"/>
            <a:ext cx="8229600" cy="4755984"/>
          </a:xfrm>
          <a:prstGeom prst="rect">
            <a:avLst/>
          </a:prstGeom>
        </p:spPr>
        <p:txBody>
          <a:bodyPr/>
          <a:lstStyle/>
          <a:p>
            <a:pPr marL="8890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de-DE" sz="20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Support im Forum: </a:t>
            </a:r>
            <a:endParaRPr lang="de-DE" sz="20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marL="357188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2"/>
              </a:rPr>
              <a:t>https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2"/>
              </a:rPr>
              <a:t>://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2"/>
              </a:rPr>
              <a:t>de.wordpress.org/support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2"/>
              </a:rPr>
              <a:t>/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88900" lvl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de-DE" sz="2000" dirty="0" smtClean="0"/>
          </a:p>
          <a:p>
            <a:pPr marL="88900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de-DE" sz="20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Seiten zum Thema Backup im Internet:</a:t>
            </a: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3"/>
              </a:rPr>
              <a:t>https://wordpress.org/plugins/updraftplus/ 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4"/>
              </a:rPr>
              <a:t>https://updraftplus.com/wp-cli-updraftplus-documentation/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5"/>
              </a:rPr>
              <a:t>https://wordpress.org/plugins/duplicator/</a:t>
            </a: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6"/>
              </a:rPr>
              <a:t>https://www.webtimiser.de/wordpress-umziehen-mit-duplicator/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5"/>
              </a:rPr>
              <a:t> 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7"/>
              </a:rPr>
              <a:t>https://www.miss-webdesign.at/wordpress-backup-erstellen-und-wiederherstellen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7"/>
              </a:rPr>
              <a:t>/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8"/>
              </a:rPr>
              <a:t>https://de.wordpress.org/plugins/backwpup/</a:t>
            </a:r>
            <a:endParaRPr lang="de-DE" sz="1600" dirty="0" smtClean="0">
              <a:latin typeface="Calibri" pitchFamily="34" charset="0"/>
              <a:cs typeface="Calibri" pitchFamily="34" charset="0"/>
            </a:endParaRPr>
          </a:p>
          <a:p>
            <a:pPr marL="88900" lvl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de-DE" sz="2000" dirty="0" smtClean="0"/>
          </a:p>
          <a:p>
            <a:pPr marL="88900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de-DE" sz="2000" dirty="0" smtClean="0">
                <a:latin typeface="Calibri" pitchFamily="34" charset="0"/>
                <a:cs typeface="Calibri" pitchFamily="34" charset="0"/>
              </a:rPr>
              <a:t>Autorenseite: </a:t>
            </a:r>
            <a:endParaRPr lang="de-DE" sz="2000" dirty="0" smtClean="0">
              <a:latin typeface="Calibri" pitchFamily="34" charset="0"/>
              <a:cs typeface="Calibri" pitchFamily="34" charset="0"/>
            </a:endParaRPr>
          </a:p>
          <a:p>
            <a:pPr marL="357188" lvl="0" indent="-2682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de-DE" sz="1600" dirty="0" smtClean="0">
                <a:latin typeface="Calibri" pitchFamily="34" charset="0"/>
                <a:cs typeface="Calibri" pitchFamily="34" charset="0"/>
                <a:hlinkClick r:id="rId9"/>
              </a:rPr>
              <a:t>https</a:t>
            </a:r>
            <a:r>
              <a:rPr lang="de-DE" sz="1600" dirty="0" smtClean="0">
                <a:latin typeface="Calibri" pitchFamily="34" charset="0"/>
                <a:cs typeface="Calibri" pitchFamily="34" charset="0"/>
                <a:hlinkClick r:id="rId9"/>
              </a:rPr>
              <a:t>://haurand.com/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Danke</a:t>
            </a:r>
            <a:endParaRPr kumimoji="0" lang="de-DE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6563072" cy="338783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Hans-Gerd Gerhards</a:t>
            </a:r>
          </a:p>
          <a:p>
            <a:r>
              <a:rPr lang="de-DE" sz="2400" dirty="0" smtClean="0"/>
              <a:t>Webseiten seit ca. 20 Jahren - zunächst statische, später dynamische Seiten. </a:t>
            </a:r>
          </a:p>
          <a:p>
            <a:r>
              <a:rPr lang="de-DE" sz="2400" dirty="0" smtClean="0"/>
              <a:t>Weiterentwicklung eines kleinen CMS, dann aber (leider erst 2015) Umstieg auf WordPress. </a:t>
            </a:r>
          </a:p>
          <a:p>
            <a:r>
              <a:rPr lang="de-DE" sz="2400" dirty="0" smtClean="0"/>
              <a:t>Moderator im deutschen Support-Forum </a:t>
            </a:r>
            <a:r>
              <a:rPr lang="de-DE" sz="2400" dirty="0" smtClean="0">
                <a:hlinkClick r:id="rId2"/>
              </a:rPr>
              <a:t>https://de.wordpress.org/support/</a:t>
            </a:r>
            <a:endParaRPr lang="de-DE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Vorstellung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rafik 3" descr="IMG-20200106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332656"/>
            <a:ext cx="1404156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484785"/>
            <a:ext cx="82296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spc="-1" dirty="0" smtClean="0">
                <a:solidFill>
                  <a:srgbClr val="595959"/>
                </a:solidFill>
              </a:rPr>
              <a:t>Hilferufe aus dem Forum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latin typeface="Calibri" pitchFamily="34" charset="0"/>
                <a:cs typeface="Calibri" pitchFamily="34" charset="0"/>
              </a:rPr>
              <a:t>Warum Backups ?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1" y="198884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„ich habe ein Update gemacht und jetzt habe ich eine weiße Seite“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„ich habe vermutlich eine Datei per FTP gelöscht und jetzt wird die Seite nicht mehr geladen“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539552" y="5445224"/>
            <a:ext cx="82296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0" name="Picture 4" descr="https://aachenerkinder.de/wp-content/uploads/2018/01/platzhalter_hilfe_help-153094_640-e15174125377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543028" cy="1296144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7092280" y="1772816"/>
            <a:ext cx="1405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alibri" pitchFamily="34" charset="0"/>
                <a:cs typeface="Calibri" pitchFamily="34" charset="0"/>
              </a:rPr>
              <a:t>Grafik: pixabay.com</a:t>
            </a: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Inhaltsplatzhalter 1"/>
          <p:cNvSpPr txBox="1">
            <a:spLocks/>
          </p:cNvSpPr>
          <p:nvPr/>
        </p:nvSpPr>
        <p:spPr>
          <a:xfrm>
            <a:off x="539552" y="4221088"/>
            <a:ext cx="82296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Inhaltsplatzhalter 1"/>
          <p:cNvSpPr txBox="1">
            <a:spLocks/>
          </p:cNvSpPr>
          <p:nvPr/>
        </p:nvSpPr>
        <p:spPr>
          <a:xfrm>
            <a:off x="539552" y="3789040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Inhaltsplatzhalter 1"/>
          <p:cNvSpPr txBox="1">
            <a:spLocks/>
          </p:cNvSpPr>
          <p:nvPr/>
        </p:nvSpPr>
        <p:spPr>
          <a:xfrm>
            <a:off x="539552" y="3356992"/>
            <a:ext cx="8229600" cy="2592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Ruhe bewahren. Plan für </a:t>
            </a:r>
            <a:r>
              <a:rPr lang="de-DE" sz="2400" spc="-1" dirty="0" err="1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Notfallzenario</a:t>
            </a: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Wiederherstellen eines Backups in einer Testumgebung.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Zusätzlich die Backups extern, z. B. auf dem lokalen Rechner und/oder in einer </a:t>
            </a:r>
            <a:r>
              <a:rPr lang="de-DE" sz="2400" spc="-1" dirty="0" err="1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Cloud</a:t>
            </a: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 ablegen.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Möglichst nur ein </a:t>
            </a:r>
            <a:r>
              <a:rPr lang="de-DE" sz="2400" spc="-1" dirty="0" err="1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Plugin</a:t>
            </a: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 für Backups verwenden.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de-DE" sz="2400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Mehrere Backups mit einem Backup-Plan.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de-DE" sz="2400" spc="-1" dirty="0" smtClean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29249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Wichtig</a:t>
            </a:r>
            <a:r>
              <a:rPr lang="de-DE" spc="-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Es gibt Hoster, die Backups anlegen.</a:t>
            </a:r>
          </a:p>
          <a:p>
            <a:pPr>
              <a:buNone/>
            </a:pPr>
            <a:r>
              <a:rPr lang="de-DE" dirty="0" smtClean="0"/>
              <a:t>Beachten:</a:t>
            </a:r>
          </a:p>
          <a:p>
            <a:pPr marL="358775" indent="-269875"/>
            <a:r>
              <a:rPr lang="de-DE" dirty="0" smtClean="0"/>
              <a:t>Bei einigen </a:t>
            </a:r>
            <a:r>
              <a:rPr lang="de-DE" dirty="0" err="1" smtClean="0"/>
              <a:t>Hostern</a:t>
            </a:r>
            <a:r>
              <a:rPr lang="de-DE" dirty="0" smtClean="0"/>
              <a:t> ist die Wiederherstellung der Sicherung mit Kosten verbunden.</a:t>
            </a:r>
          </a:p>
          <a:p>
            <a:pPr marL="358775" indent="-269875"/>
            <a:r>
              <a:rPr lang="de-DE" dirty="0" smtClean="0"/>
              <a:t>Backups zumindest der letzten zwei Wochen, egal welches Backup-Intervall möglich ist.</a:t>
            </a:r>
          </a:p>
          <a:p>
            <a:pPr marL="358775" indent="-269875"/>
            <a:r>
              <a:rPr lang="de-DE" dirty="0" smtClean="0"/>
              <a:t>Backups sollten zum Download zur Verfügung stehen.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Backup durch den Hoster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4978896" cy="4539959"/>
          </a:xfrm>
        </p:spPr>
        <p:txBody>
          <a:bodyPr>
            <a:normAutofit lnSpcReduction="10000"/>
          </a:bodyPr>
          <a:lstStyle/>
          <a:p>
            <a:pPr marL="358775" indent="-249238"/>
            <a:r>
              <a:rPr lang="de-DE" sz="2400" spc="-1" dirty="0" err="1" smtClean="0">
                <a:solidFill>
                  <a:srgbClr val="595959"/>
                </a:solidFill>
              </a:rPr>
              <a:t>Plugins</a:t>
            </a:r>
            <a:r>
              <a:rPr lang="de-DE" sz="2400" spc="-1" dirty="0" smtClean="0">
                <a:solidFill>
                  <a:srgbClr val="595959"/>
                </a:solidFill>
              </a:rPr>
              <a:t>, </a:t>
            </a:r>
            <a:r>
              <a:rPr lang="de-DE" sz="2400" spc="-1" dirty="0" err="1" smtClean="0">
                <a:solidFill>
                  <a:srgbClr val="595959"/>
                </a:solidFill>
              </a:rPr>
              <a:t>Themes</a:t>
            </a:r>
            <a:r>
              <a:rPr lang="de-DE" sz="2400" spc="-1" dirty="0" smtClean="0">
                <a:solidFill>
                  <a:srgbClr val="595959"/>
                </a:solidFill>
              </a:rPr>
              <a:t>, Uploads , etc. liegen im Verzeichnis `</a:t>
            </a:r>
            <a:r>
              <a:rPr lang="de-DE" sz="2400" b="1" spc="-1" dirty="0" err="1" smtClean="0">
                <a:solidFill>
                  <a:srgbClr val="595959"/>
                </a:solidFill>
              </a:rPr>
              <a:t>wp-content</a:t>
            </a:r>
            <a:r>
              <a:rPr lang="de-DE" sz="2400" spc="-1" dirty="0" smtClean="0">
                <a:solidFill>
                  <a:srgbClr val="595959"/>
                </a:solidFill>
              </a:rPr>
              <a:t>`.</a:t>
            </a:r>
          </a:p>
          <a:p>
            <a:pPr marL="358775" indent="-249238"/>
            <a:r>
              <a:rPr lang="de-DE" sz="2400" spc="-1" dirty="0" smtClean="0">
                <a:solidFill>
                  <a:srgbClr val="595959"/>
                </a:solidFill>
              </a:rPr>
              <a:t>`</a:t>
            </a:r>
            <a:r>
              <a:rPr lang="de-DE" sz="2400" b="1" spc="-1" dirty="0" smtClean="0">
                <a:solidFill>
                  <a:srgbClr val="595959"/>
                </a:solidFill>
              </a:rPr>
              <a:t>wp-config.php</a:t>
            </a:r>
            <a:r>
              <a:rPr lang="de-DE" sz="2400" spc="-1" dirty="0" smtClean="0">
                <a:solidFill>
                  <a:srgbClr val="595959"/>
                </a:solidFill>
              </a:rPr>
              <a:t>` enthält Einstellungen (z. B. Datenbankzugriff)</a:t>
            </a:r>
          </a:p>
          <a:p>
            <a:pPr marL="358775" indent="-249238"/>
            <a:r>
              <a:rPr lang="de-DE" sz="2400" spc="-1" dirty="0" smtClean="0">
                <a:solidFill>
                  <a:srgbClr val="595959"/>
                </a:solidFill>
              </a:rPr>
              <a:t>`</a:t>
            </a:r>
            <a:r>
              <a:rPr lang="de-DE" sz="2400" b="1" spc="-1" dirty="0" smtClean="0">
                <a:solidFill>
                  <a:srgbClr val="595959"/>
                </a:solidFill>
              </a:rPr>
              <a:t>.</a:t>
            </a:r>
            <a:r>
              <a:rPr lang="de-DE" sz="2400" b="1" spc="-1" dirty="0" err="1" smtClean="0">
                <a:solidFill>
                  <a:srgbClr val="595959"/>
                </a:solidFill>
              </a:rPr>
              <a:t>htaccess</a:t>
            </a:r>
            <a:r>
              <a:rPr lang="de-DE" sz="2400" spc="-1" dirty="0" smtClean="0">
                <a:solidFill>
                  <a:srgbClr val="595959"/>
                </a:solidFill>
              </a:rPr>
              <a:t>`: Konfigurationsanweisungen für Webserver. Diese Datei wird aber automatisch von WordPress erstellt, wenn sie nicht da ist</a:t>
            </a:r>
            <a:r>
              <a:rPr lang="de-DE" sz="2400" spc="-1" dirty="0" smtClean="0">
                <a:solidFill>
                  <a:srgbClr val="595959"/>
                </a:solidFill>
              </a:rPr>
              <a:t>.</a:t>
            </a:r>
          </a:p>
          <a:p>
            <a:pPr marL="358775" indent="-249238"/>
            <a:r>
              <a:rPr lang="de-DE" sz="2400" spc="-1" dirty="0" smtClean="0">
                <a:solidFill>
                  <a:srgbClr val="595959"/>
                </a:solidFill>
              </a:rPr>
              <a:t>Root-Ordner separat sichern (wegen Zugangsdaten)</a:t>
            </a:r>
            <a:endParaRPr lang="de-DE" sz="2400" spc="-1" dirty="0" smtClean="0">
              <a:solidFill>
                <a:srgbClr val="595959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Welche Dateien müssen gesichert werden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6672"/>
            <a:ext cx="28194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5554960" cy="2235704"/>
          </a:xfrm>
        </p:spPr>
        <p:txBody>
          <a:bodyPr>
            <a:normAutofit fontScale="92500" lnSpcReduction="20000"/>
          </a:bodyPr>
          <a:lstStyle/>
          <a:p>
            <a:pPr marL="358775" indent="-269875"/>
            <a:r>
              <a:rPr lang="de-DE" sz="3000" spc="-1" dirty="0" smtClean="0">
                <a:solidFill>
                  <a:srgbClr val="595959"/>
                </a:solidFill>
              </a:rPr>
              <a:t>Einstellungen, </a:t>
            </a:r>
            <a:r>
              <a:rPr lang="de-DE" sz="3000" spc="-1" dirty="0" smtClean="0">
                <a:solidFill>
                  <a:srgbClr val="595959"/>
                </a:solidFill>
              </a:rPr>
              <a:t/>
            </a:r>
            <a:br>
              <a:rPr lang="de-DE" sz="3000" spc="-1" dirty="0" smtClean="0">
                <a:solidFill>
                  <a:srgbClr val="595959"/>
                </a:solidFill>
              </a:rPr>
            </a:br>
            <a:r>
              <a:rPr lang="de-DE" sz="3000" spc="-1" dirty="0" smtClean="0">
                <a:solidFill>
                  <a:srgbClr val="595959"/>
                </a:solidFill>
              </a:rPr>
              <a:t>Beiträge </a:t>
            </a:r>
            <a:r>
              <a:rPr lang="de-DE" sz="3000" spc="-1" dirty="0" smtClean="0">
                <a:solidFill>
                  <a:srgbClr val="595959"/>
                </a:solidFill>
              </a:rPr>
              <a:t>und Seiten </a:t>
            </a:r>
            <a:r>
              <a:rPr lang="de-DE" sz="3000" spc="-1" dirty="0" smtClean="0">
                <a:solidFill>
                  <a:srgbClr val="595959"/>
                </a:solidFill>
              </a:rPr>
              <a:t/>
            </a:r>
            <a:br>
              <a:rPr lang="de-DE" sz="3000" spc="-1" dirty="0" smtClean="0">
                <a:solidFill>
                  <a:srgbClr val="595959"/>
                </a:solidFill>
              </a:rPr>
            </a:br>
            <a:r>
              <a:rPr lang="de-DE" sz="3000" spc="-1" dirty="0" smtClean="0">
                <a:solidFill>
                  <a:srgbClr val="595959"/>
                </a:solidFill>
              </a:rPr>
              <a:t>User</a:t>
            </a:r>
            <a:r>
              <a:rPr lang="de-DE" sz="3000" spc="-1" dirty="0" smtClean="0">
                <a:solidFill>
                  <a:srgbClr val="595959"/>
                </a:solidFill>
              </a:rPr>
              <a:t>, </a:t>
            </a:r>
            <a:r>
              <a:rPr lang="de-DE" sz="3000" spc="-1" dirty="0" smtClean="0">
                <a:solidFill>
                  <a:srgbClr val="595959"/>
                </a:solidFill>
              </a:rPr>
              <a:t/>
            </a:r>
            <a:br>
              <a:rPr lang="de-DE" sz="3000" spc="-1" dirty="0" smtClean="0">
                <a:solidFill>
                  <a:srgbClr val="595959"/>
                </a:solidFill>
              </a:rPr>
            </a:br>
            <a:r>
              <a:rPr lang="de-DE" sz="3000" spc="-1" dirty="0" smtClean="0">
                <a:solidFill>
                  <a:srgbClr val="595959"/>
                </a:solidFill>
              </a:rPr>
              <a:t>sind </a:t>
            </a:r>
            <a:r>
              <a:rPr lang="de-DE" sz="3000" spc="-1" dirty="0" smtClean="0">
                <a:solidFill>
                  <a:srgbClr val="595959"/>
                </a:solidFill>
              </a:rPr>
              <a:t>in der </a:t>
            </a:r>
            <a:r>
              <a:rPr lang="de-DE" sz="3000" spc="-1" dirty="0" smtClean="0">
                <a:solidFill>
                  <a:srgbClr val="595959"/>
                </a:solidFill>
              </a:rPr>
              <a:t/>
            </a:r>
            <a:br>
              <a:rPr lang="de-DE" sz="3000" spc="-1" dirty="0" smtClean="0">
                <a:solidFill>
                  <a:srgbClr val="595959"/>
                </a:solidFill>
              </a:rPr>
            </a:br>
            <a:r>
              <a:rPr lang="de-DE" sz="3000" b="1" spc="-1" dirty="0" smtClean="0">
                <a:solidFill>
                  <a:srgbClr val="595959"/>
                </a:solidFill>
              </a:rPr>
              <a:t>Datenbank</a:t>
            </a:r>
            <a:r>
              <a:rPr lang="de-DE" sz="3000" spc="-1" dirty="0" smtClean="0">
                <a:solidFill>
                  <a:srgbClr val="595959"/>
                </a:solidFill>
              </a:rPr>
              <a:t> </a:t>
            </a:r>
            <a:br>
              <a:rPr lang="de-DE" sz="3000" spc="-1" dirty="0" smtClean="0">
                <a:solidFill>
                  <a:srgbClr val="595959"/>
                </a:solidFill>
              </a:rPr>
            </a:br>
            <a:r>
              <a:rPr lang="de-DE" sz="3000" spc="-1" dirty="0" smtClean="0">
                <a:solidFill>
                  <a:srgbClr val="595959"/>
                </a:solidFill>
              </a:rPr>
              <a:t>gespeichert</a:t>
            </a:r>
            <a:r>
              <a:rPr lang="de-DE" sz="3000" spc="-1" dirty="0" smtClean="0">
                <a:solidFill>
                  <a:srgbClr val="595959"/>
                </a:solidFill>
              </a:rPr>
              <a:t>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Welche Dateien müssen gesichert werden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96752"/>
            <a:ext cx="22288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mit Pfeil 5"/>
          <p:cNvCxnSpPr/>
          <p:nvPr/>
        </p:nvCxnSpPr>
        <p:spPr>
          <a:xfrm>
            <a:off x="3275856" y="1700808"/>
            <a:ext cx="324036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3923928" y="2204864"/>
            <a:ext cx="2592288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763688" y="2420888"/>
            <a:ext cx="475252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880320"/>
          </a:xfrm>
        </p:spPr>
        <p:txBody>
          <a:bodyPr>
            <a:normAutofit fontScale="92500" lnSpcReduction="20000"/>
          </a:bodyPr>
          <a:lstStyle/>
          <a:p>
            <a:pPr marL="358775" indent="-269875"/>
            <a:r>
              <a:rPr lang="de-DE" dirty="0" smtClean="0"/>
              <a:t>Datei-Sicherungsplan, Datenbank-Sicherungsplan</a:t>
            </a:r>
          </a:p>
          <a:p>
            <a:pPr marL="358775" indent="-269875"/>
            <a:r>
              <a:rPr lang="de-DE" dirty="0" smtClean="0"/>
              <a:t>Sicherung/Wiederherstellung (auch über WP CLI)</a:t>
            </a:r>
          </a:p>
          <a:p>
            <a:pPr marL="358775" indent="-269875"/>
            <a:r>
              <a:rPr lang="de-DE" dirty="0" smtClean="0"/>
              <a:t>Weitere Optionen: Migrieren/Klonen über kostenpflichtige Premium-Version</a:t>
            </a:r>
          </a:p>
          <a:p>
            <a:pPr marL="358775" indent="-269875"/>
            <a:r>
              <a:rPr lang="de-DE" dirty="0" smtClean="0"/>
              <a:t>Sicherungen können relativ einfach z. B. auf den lokalen Rechner übertragen werden</a:t>
            </a:r>
          </a:p>
          <a:p>
            <a:pPr marL="358775" indent="-269875"/>
            <a:r>
              <a:rPr lang="de-DE" dirty="0" smtClean="0"/>
              <a:t>Über 2 Millionen Installationen</a:t>
            </a:r>
          </a:p>
          <a:p>
            <a:pPr marL="603250" indent="-514350">
              <a:buNone/>
            </a:pPr>
            <a:r>
              <a:rPr lang="de-DE" dirty="0" smtClean="0">
                <a:hlinkClick r:id="rId2"/>
              </a:rPr>
              <a:t>https://de.wordpress.org/plugins/updraftplus/</a:t>
            </a:r>
            <a:endParaRPr lang="de-DE" dirty="0" smtClean="0"/>
          </a:p>
          <a:p>
            <a:pPr marL="603250" indent="-514350">
              <a:buNone/>
            </a:pPr>
            <a:endParaRPr lang="de-DE" dirty="0" smtClean="0"/>
          </a:p>
          <a:p>
            <a:pPr marL="603250" indent="-51435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libri" pitchFamily="34" charset="0"/>
                <a:cs typeface="Calibri" pitchFamily="34" charset="0"/>
              </a:rPr>
              <a:t>Updraft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Plus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https://ps.w.org/updraftplus/assets/icon-256x256.jpg?rev=1686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1440160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9" y="4581128"/>
            <a:ext cx="6552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alibri" pitchFamily="34" charset="0"/>
                <a:cs typeface="Calibri" pitchFamily="34" charset="0"/>
              </a:rPr>
              <a:t>Alternative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BackWPup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- Mit über 600.000 aktiven Nutzern gehört 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BackWPup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zu den populärsten WordPress 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Plugins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weltweit.</a:t>
            </a:r>
            <a:br>
              <a:rPr lang="de-DE" dirty="0" smtClean="0">
                <a:latin typeface="Calibri" pitchFamily="34" charset="0"/>
                <a:cs typeface="Calibri" pitchFamily="34" charset="0"/>
              </a:rPr>
            </a:br>
            <a:r>
              <a:rPr lang="de-DE" dirty="0" smtClean="0">
                <a:hlinkClick r:id="rId4"/>
              </a:rPr>
              <a:t>https://de.wordpress.org/plugins/backwpup/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https://ps.w.org/backwpup/assets/icon-256x256.png?rev=142208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725144"/>
            <a:ext cx="854224" cy="854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6779096" cy="3459839"/>
          </a:xfrm>
        </p:spPr>
        <p:txBody>
          <a:bodyPr>
            <a:normAutofit lnSpcReduction="10000"/>
          </a:bodyPr>
          <a:lstStyle/>
          <a:p>
            <a:pPr marL="358775" indent="-269875"/>
            <a:r>
              <a:rPr lang="de-DE" dirty="0" smtClean="0"/>
              <a:t>Unterschied zu </a:t>
            </a:r>
            <a:r>
              <a:rPr lang="de-DE" dirty="0" err="1" smtClean="0"/>
              <a:t>Updraft</a:t>
            </a:r>
            <a:r>
              <a:rPr lang="de-DE" dirty="0" smtClean="0"/>
              <a:t> Plus: Core (also WordPress) wird automatisch mit gesichert. Die Seite steht danach wieder komplett zur Verfügung. </a:t>
            </a:r>
          </a:p>
          <a:p>
            <a:pPr marL="358775" indent="-269875"/>
            <a:r>
              <a:rPr lang="de-DE" dirty="0" smtClean="0"/>
              <a:t>Kostenpflichtige Version </a:t>
            </a:r>
            <a:r>
              <a:rPr lang="de-DE" dirty="0" err="1" smtClean="0"/>
              <a:t>Duplicator</a:t>
            </a:r>
            <a:r>
              <a:rPr lang="de-DE" dirty="0" smtClean="0"/>
              <a:t> Pro für Multisites und größere Projekte</a:t>
            </a:r>
          </a:p>
          <a:p>
            <a:pPr marL="358775" indent="-269875"/>
            <a:r>
              <a:rPr lang="de-DE" dirty="0" smtClean="0"/>
              <a:t>Über 1 Million Installationen</a:t>
            </a:r>
          </a:p>
          <a:p>
            <a:pPr marL="88900" indent="0">
              <a:buNone/>
            </a:pPr>
            <a:r>
              <a:rPr lang="de-DE" dirty="0" smtClean="0">
                <a:hlinkClick r:id="rId2"/>
              </a:rPr>
              <a:t>https://de.wordpress.org/plugins/duplicator/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libri" pitchFamily="34" charset="0"/>
                <a:cs typeface="Calibri" pitchFamily="34" charset="0"/>
              </a:rPr>
              <a:t>Duplicator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s://ps.w.org/duplicator/assets/icon-256x256.png?rev=20839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8432" y="260648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269875">
              <a:buFont typeface="+mj-lt"/>
              <a:buAutoNum type="arabicPeriod"/>
            </a:pPr>
            <a:r>
              <a:rPr lang="de-DE" dirty="0" smtClean="0"/>
              <a:t>per FTP (Stichwort z. B. </a:t>
            </a:r>
            <a:r>
              <a:rPr lang="de-DE" dirty="0" err="1" smtClean="0"/>
              <a:t>Filezilla</a:t>
            </a:r>
            <a:r>
              <a:rPr lang="de-DE" dirty="0" smtClean="0"/>
              <a:t>) Ordner sichern</a:t>
            </a:r>
          </a:p>
          <a:p>
            <a:pPr marL="358775" indent="-269875">
              <a:buFont typeface="+mj-lt"/>
              <a:buAutoNum type="arabicPeriod"/>
            </a:pPr>
            <a:r>
              <a:rPr lang="de-DE" dirty="0" smtClean="0"/>
              <a:t>z. B. über </a:t>
            </a:r>
            <a:r>
              <a:rPr lang="de-DE" dirty="0" err="1" smtClean="0"/>
              <a:t>phpMyAdmin</a:t>
            </a:r>
            <a:r>
              <a:rPr lang="de-DE" dirty="0" smtClean="0"/>
              <a:t> </a:t>
            </a:r>
            <a:r>
              <a:rPr lang="de-DE" dirty="0" err="1" smtClean="0"/>
              <a:t>Dump</a:t>
            </a:r>
            <a:r>
              <a:rPr lang="de-DE" dirty="0" smtClean="0"/>
              <a:t> der Datenbank erstellen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Manuelle Sicherung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imo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TF02895266</Template>
  <TotalTime>0</TotalTime>
  <Words>505</Words>
  <Application>Microsoft Office PowerPoint</Application>
  <PresentationFormat>Bildschirmpräsentation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Benutzerdefiniertes Design</vt:lpstr>
      <vt:lpstr>1_Deimos</vt:lpstr>
      <vt:lpstr>1_Benutzerdefiniertes Design</vt:lpstr>
      <vt:lpstr>Hyperion</vt:lpstr>
      <vt:lpstr>Vortrag Backups</vt:lpstr>
      <vt:lpstr>Vorstellung</vt:lpstr>
      <vt:lpstr>Warum Backups ?</vt:lpstr>
      <vt:lpstr>Backup durch den Hoster</vt:lpstr>
      <vt:lpstr>Welche Dateien müssen gesichert werden</vt:lpstr>
      <vt:lpstr>Welche Dateien müssen gesichert werden</vt:lpstr>
      <vt:lpstr>Updraft Plus</vt:lpstr>
      <vt:lpstr>Duplicator</vt:lpstr>
      <vt:lpstr>Manuelle Sicherung</vt:lpstr>
      <vt:lpstr>Mehrere Backup-Plugins nutzen?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 SEO</dc:title>
  <dc:creator>Gerhards</dc:creator>
  <cp:lastModifiedBy>Gerhards</cp:lastModifiedBy>
  <cp:revision>166</cp:revision>
  <dcterms:created xsi:type="dcterms:W3CDTF">2019-08-30T07:39:07Z</dcterms:created>
  <dcterms:modified xsi:type="dcterms:W3CDTF">2020-07-23T07:28:12Z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